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Calibri (MS)" charset="1" panose="020F0502020204030204"/>
      <p:regular r:id="rId37"/>
    </p:embeddedFont>
    <p:embeddedFont>
      <p:font typeface="Georgia Bold" charset="1" panose="02040802050405020203"/>
      <p:regular r:id="rId38"/>
    </p:embeddedFont>
    <p:embeddedFont>
      <p:font typeface="Helvetica" charset="1" panose="020B0504020202020204"/>
      <p:regular r:id="rId39"/>
    </p:embeddedFont>
    <p:embeddedFont>
      <p:font typeface="Georgia" charset="1" panose="02040502050405020303"/>
      <p:regular r:id="rId40"/>
    </p:embeddedFont>
    <p:embeddedFont>
      <p:font typeface="Helvetica Bold" charset="1" panose="020B0704020202030204"/>
      <p:regular r:id="rId41"/>
    </p:embeddedFont>
    <p:embeddedFont>
      <p:font typeface="Helvetica World Bold" charset="1" panose="020B0800040000020004"/>
      <p:regular r:id="rId42"/>
    </p:embeddedFont>
    <p:embeddedFont>
      <p:font typeface="Calibri (MS) Bold" charset="1" panose="020F0702030404030204"/>
      <p:regular r:id="rId43"/>
    </p:embeddedFont>
    <p:embeddedFont>
      <p:font typeface="Helvetica Italics" charset="1" panose="020B0504020202090204"/>
      <p:regular r:id="rId44"/>
    </p:embeddedFont>
    <p:embeddedFont>
      <p:font typeface="Helvetica Bold Italics" charset="1" panose="020B070402020209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svg" Type="http://schemas.openxmlformats.org/officeDocument/2006/relationships/image"/><Relationship Id="rId4" Target="../media/aAG1paZuJIM.m4a" Type="http://schemas.microsoft.com/office/2007/relationships/media"/><Relationship Id="rId5" Target="../media/aAG1paZuJIM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9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3FA8vC9g.mp4" Type="http://schemas.openxmlformats.org/officeDocument/2006/relationships/video"/><Relationship Id="rId4" Target="../media/VAG3FA8vC9g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3FA8vC9g.mp4" Type="http://schemas.openxmlformats.org/officeDocument/2006/relationships/video"/><Relationship Id="rId4" Target="../media/VAG3FA8vC9g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G3FFyh7y4.mp4" Type="http://schemas.openxmlformats.org/officeDocument/2006/relationships/video"/><Relationship Id="rId4" Target="../media/VAG3FFyh7y4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3FY8RPhw.mp4" Type="http://schemas.openxmlformats.org/officeDocument/2006/relationships/video"/><Relationship Id="rId4" Target="../media/VAG3FY8RPhw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G3FSrSkRw.mp4" Type="http://schemas.openxmlformats.org/officeDocument/2006/relationships/video"/><Relationship Id="rId4" Target="../media/VAG3FSrSkRw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VAG3FShDtHs.mp4" Type="http://schemas.openxmlformats.org/officeDocument/2006/relationships/video"/><Relationship Id="rId4" Target="../media/VAG3FShDtHs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2.png" Type="http://schemas.openxmlformats.org/officeDocument/2006/relationships/image"/><Relationship Id="rId4" Target="../media/image61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sv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sv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30.png" Type="http://schemas.openxmlformats.org/officeDocument/2006/relationships/image"/><Relationship Id="rId23" Target="../media/image31.svg" Type="http://schemas.openxmlformats.org/officeDocument/2006/relationships/image"/><Relationship Id="rId24" Target="../media/image28.png" Type="http://schemas.openxmlformats.org/officeDocument/2006/relationships/image"/><Relationship Id="rId25" Target="../media/image29.sv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30.png" Type="http://schemas.openxmlformats.org/officeDocument/2006/relationships/image"/><Relationship Id="rId23" Target="../media/image31.svg" Type="http://schemas.openxmlformats.org/officeDocument/2006/relationships/image"/><Relationship Id="rId24" Target="../media/image32.png" Type="http://schemas.openxmlformats.org/officeDocument/2006/relationships/image"/><Relationship Id="rId25" Target="../media/image33.svg" Type="http://schemas.openxmlformats.org/officeDocument/2006/relationships/image"/><Relationship Id="rId26" Target="../media/image34.png" Type="http://schemas.openxmlformats.org/officeDocument/2006/relationships/image"/><Relationship Id="rId27" Target="../media/image35.sv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34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ML -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615.942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52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What is regression?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7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We try to find a single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“best-fit”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line that describes a pattern (from data).</a:t>
            </a:r>
          </a:p>
        </p:txBody>
      </p:sp>
      <p:sp>
        <p:nvSpPr>
          <p:cNvPr name="AutoShape 5" id="5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1866225" y="9626282"/>
            <a:ext cx="260509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4832472" y="4460240"/>
            <a:ext cx="262295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Linear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learns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335745" y="5729802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5372575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400621" y="5700198"/>
            <a:ext cx="5032061" cy="4076700"/>
          </a:xfrm>
          <a:prstGeom prst="line">
            <a:avLst/>
          </a:prstGeom>
          <a:ln cap="flat" w="38100">
            <a:solidFill>
              <a:srgbClr val="FF5757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63345" y="3333690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tries to find perfect slope,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w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and intercept,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b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for line.</a:t>
            </a:r>
          </a:p>
        </p:txBody>
      </p:sp>
      <p:sp>
        <p:nvSpPr>
          <p:cNvPr name="AutoShape 9" id="9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02839" y="1858185"/>
            <a:ext cx="4051432" cy="1508325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4505325" y="2233904"/>
            <a:ext cx="458295" cy="871187"/>
            <a:chOff x="0" y="0"/>
            <a:chExt cx="120703" cy="2294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703" cy="229448"/>
            </a:xfrm>
            <a:custGeom>
              <a:avLst/>
              <a:gdLst/>
              <a:ahLst/>
              <a:cxnLst/>
              <a:rect r="r" b="b" t="t" l="l"/>
              <a:pathLst>
                <a:path h="229448" w="120703">
                  <a:moveTo>
                    <a:pt x="0" y="0"/>
                  </a:moveTo>
                  <a:lnTo>
                    <a:pt x="120703" y="0"/>
                  </a:lnTo>
                  <a:lnTo>
                    <a:pt x="120703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0703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10805" y="2233904"/>
            <a:ext cx="458295" cy="871187"/>
            <a:chOff x="0" y="0"/>
            <a:chExt cx="120703" cy="2294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703" cy="229448"/>
            </a:xfrm>
            <a:custGeom>
              <a:avLst/>
              <a:gdLst/>
              <a:ahLst/>
              <a:cxnLst/>
              <a:rect r="r" b="b" t="t" l="l"/>
              <a:pathLst>
                <a:path h="229448" w="120703">
                  <a:moveTo>
                    <a:pt x="0" y="0"/>
                  </a:moveTo>
                  <a:lnTo>
                    <a:pt x="120703" y="0"/>
                  </a:lnTo>
                  <a:lnTo>
                    <a:pt x="120703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0703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852510" y="2233904"/>
            <a:ext cx="477345" cy="871187"/>
            <a:chOff x="0" y="0"/>
            <a:chExt cx="125720" cy="2294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720" cy="229448"/>
            </a:xfrm>
            <a:custGeom>
              <a:avLst/>
              <a:gdLst/>
              <a:ahLst/>
              <a:cxnLst/>
              <a:rect r="r" b="b" t="t" l="l"/>
              <a:pathLst>
                <a:path h="229448" w="125720">
                  <a:moveTo>
                    <a:pt x="0" y="0"/>
                  </a:moveTo>
                  <a:lnTo>
                    <a:pt x="125720" y="0"/>
                  </a:lnTo>
                  <a:lnTo>
                    <a:pt x="125720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5720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43800" y="2233904"/>
            <a:ext cx="477345" cy="871187"/>
            <a:chOff x="0" y="0"/>
            <a:chExt cx="125720" cy="2294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720" cy="229448"/>
            </a:xfrm>
            <a:custGeom>
              <a:avLst/>
              <a:gdLst/>
              <a:ahLst/>
              <a:cxnLst/>
              <a:rect r="r" b="b" t="t" l="l"/>
              <a:pathLst>
                <a:path h="229448" w="125720">
                  <a:moveTo>
                    <a:pt x="0" y="0"/>
                  </a:moveTo>
                  <a:lnTo>
                    <a:pt x="125720" y="0"/>
                  </a:lnTo>
                  <a:lnTo>
                    <a:pt x="125720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5720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5332409" y="6610026"/>
            <a:ext cx="3945654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9278063" y="6610026"/>
            <a:ext cx="0" cy="3181674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599169" y="2037789"/>
            <a:ext cx="326350" cy="81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^</a:t>
            </a:r>
          </a:p>
        </p:txBody>
      </p:sp>
      <p:sp>
        <p:nvSpPr>
          <p:cNvPr name="AutoShape 33" id="33"/>
          <p:cNvSpPr/>
          <p:nvPr/>
        </p:nvSpPr>
        <p:spPr>
          <a:xfrm>
            <a:off x="4505325" y="3124140"/>
            <a:ext cx="3411326" cy="0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6544361" y="8837782"/>
            <a:ext cx="253314" cy="953918"/>
          </a:xfrm>
          <a:prstGeom prst="line">
            <a:avLst/>
          </a:prstGeom>
          <a:ln cap="flat" w="76200">
            <a:solidFill>
              <a:srgbClr val="FF5757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4832472" y="4460240"/>
            <a:ext cx="262295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66225" y="9626282"/>
            <a:ext cx="260509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207" y="2503817"/>
            <a:ext cx="4098224" cy="610041"/>
          </a:xfrm>
          <a:custGeom>
            <a:avLst/>
            <a:gdLst/>
            <a:ahLst/>
            <a:cxnLst/>
            <a:rect r="r" b="b" t="t" l="l"/>
            <a:pathLst>
              <a:path h="610041" w="4098224">
                <a:moveTo>
                  <a:pt x="0" y="0"/>
                </a:moveTo>
                <a:lnTo>
                  <a:pt x="4098224" y="0"/>
                </a:lnTo>
                <a:lnTo>
                  <a:pt x="4098224" y="610041"/>
                </a:lnTo>
                <a:lnTo>
                  <a:pt x="0" y="610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How does it “learn”?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20943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measures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error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or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residual.</a:t>
            </a:r>
          </a:p>
        </p:txBody>
      </p:sp>
      <p:sp>
        <p:nvSpPr>
          <p:cNvPr name="AutoShape 6" id="6"/>
          <p:cNvSpPr/>
          <p:nvPr/>
        </p:nvSpPr>
        <p:spPr>
          <a:xfrm>
            <a:off x="6221730" y="8153400"/>
            <a:ext cx="0" cy="9652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148955" y="7508875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221730" y="8153400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148955" y="7508875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221730" y="8134350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148955" y="7505700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221730" y="8153400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148955" y="7508875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739608" y="8862815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2739608" y="8862815"/>
            <a:ext cx="47625" cy="947935"/>
            <a:chOff x="0" y="0"/>
            <a:chExt cx="12543" cy="2496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249662"/>
            </a:xfrm>
            <a:custGeom>
              <a:avLst/>
              <a:gdLst/>
              <a:ahLst/>
              <a:cxnLst/>
              <a:rect r="r" b="b" t="t" l="l"/>
              <a:pathLst>
                <a:path h="249662" w="12543">
                  <a:moveTo>
                    <a:pt x="0" y="0"/>
                  </a:moveTo>
                  <a:lnTo>
                    <a:pt x="12543" y="0"/>
                  </a:lnTo>
                  <a:lnTo>
                    <a:pt x="12543" y="249662"/>
                  </a:lnTo>
                  <a:lnTo>
                    <a:pt x="0" y="249662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28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39608" y="4756150"/>
            <a:ext cx="955083" cy="947935"/>
            <a:chOff x="0" y="0"/>
            <a:chExt cx="251545" cy="2496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1545" cy="249662"/>
            </a:xfrm>
            <a:custGeom>
              <a:avLst/>
              <a:gdLst/>
              <a:ahLst/>
              <a:cxnLst/>
              <a:rect r="r" b="b" t="t" l="l"/>
              <a:pathLst>
                <a:path h="249662" w="251545">
                  <a:moveTo>
                    <a:pt x="0" y="0"/>
                  </a:moveTo>
                  <a:lnTo>
                    <a:pt x="251545" y="0"/>
                  </a:lnTo>
                  <a:lnTo>
                    <a:pt x="251545" y="249662"/>
                  </a:lnTo>
                  <a:lnTo>
                    <a:pt x="0" y="249662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1545" cy="28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308727" y="8388297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3304751" y="8407453"/>
            <a:ext cx="47625" cy="1403297"/>
            <a:chOff x="0" y="0"/>
            <a:chExt cx="12543" cy="3695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43" cy="369593"/>
            </a:xfrm>
            <a:custGeom>
              <a:avLst/>
              <a:gdLst/>
              <a:ahLst/>
              <a:cxnLst/>
              <a:rect r="r" b="b" t="t" l="l"/>
              <a:pathLst>
                <a:path h="369593" w="12543">
                  <a:moveTo>
                    <a:pt x="0" y="0"/>
                  </a:moveTo>
                  <a:lnTo>
                    <a:pt x="12543" y="0"/>
                  </a:lnTo>
                  <a:lnTo>
                    <a:pt x="12543" y="369593"/>
                  </a:lnTo>
                  <a:lnTo>
                    <a:pt x="0" y="369593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543" cy="40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75477" y="4756150"/>
            <a:ext cx="1401399" cy="1403297"/>
            <a:chOff x="0" y="0"/>
            <a:chExt cx="369093" cy="3695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9093" cy="369593"/>
            </a:xfrm>
            <a:custGeom>
              <a:avLst/>
              <a:gdLst/>
              <a:ahLst/>
              <a:cxnLst/>
              <a:rect r="r" b="b" t="t" l="l"/>
              <a:pathLst>
                <a:path h="369593" w="369093">
                  <a:moveTo>
                    <a:pt x="0" y="0"/>
                  </a:moveTo>
                  <a:lnTo>
                    <a:pt x="369093" y="0"/>
                  </a:lnTo>
                  <a:lnTo>
                    <a:pt x="369093" y="369593"/>
                  </a:lnTo>
                  <a:lnTo>
                    <a:pt x="0" y="36959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69093" cy="40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975477" y="4756150"/>
            <a:ext cx="1401399" cy="1403297"/>
            <a:chOff x="0" y="0"/>
            <a:chExt cx="369093" cy="3695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9093" cy="369593"/>
            </a:xfrm>
            <a:custGeom>
              <a:avLst/>
              <a:gdLst/>
              <a:ahLst/>
              <a:cxnLst/>
              <a:rect r="r" b="b" t="t" l="l"/>
              <a:pathLst>
                <a:path h="369593" w="369093">
                  <a:moveTo>
                    <a:pt x="0" y="0"/>
                  </a:moveTo>
                  <a:lnTo>
                    <a:pt x="369093" y="0"/>
                  </a:lnTo>
                  <a:lnTo>
                    <a:pt x="369093" y="369593"/>
                  </a:lnTo>
                  <a:lnTo>
                    <a:pt x="0" y="36959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69093" cy="40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975477" y="4756150"/>
            <a:ext cx="1401399" cy="1403297"/>
            <a:chOff x="0" y="0"/>
            <a:chExt cx="369093" cy="3695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9093" cy="369593"/>
            </a:xfrm>
            <a:custGeom>
              <a:avLst/>
              <a:gdLst/>
              <a:ahLst/>
              <a:cxnLst/>
              <a:rect r="r" b="b" t="t" l="l"/>
              <a:pathLst>
                <a:path h="369593" w="369093">
                  <a:moveTo>
                    <a:pt x="0" y="0"/>
                  </a:moveTo>
                  <a:lnTo>
                    <a:pt x="369093" y="0"/>
                  </a:lnTo>
                  <a:lnTo>
                    <a:pt x="369093" y="369593"/>
                  </a:lnTo>
                  <a:lnTo>
                    <a:pt x="0" y="36959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69093" cy="40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3877845" y="8891970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3869894" y="8891970"/>
            <a:ext cx="47625" cy="918780"/>
            <a:chOff x="0" y="0"/>
            <a:chExt cx="12543" cy="2419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543" cy="241983"/>
            </a:xfrm>
            <a:custGeom>
              <a:avLst/>
              <a:gdLst/>
              <a:ahLst/>
              <a:cxnLst/>
              <a:rect r="r" b="b" t="t" l="l"/>
              <a:pathLst>
                <a:path h="241983" w="12543">
                  <a:moveTo>
                    <a:pt x="0" y="0"/>
                  </a:moveTo>
                  <a:lnTo>
                    <a:pt x="12543" y="0"/>
                  </a:lnTo>
                  <a:lnTo>
                    <a:pt x="12543" y="241983"/>
                  </a:lnTo>
                  <a:lnTo>
                    <a:pt x="0" y="241983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543" cy="28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739608" y="5916010"/>
            <a:ext cx="916030" cy="918780"/>
            <a:chOff x="0" y="0"/>
            <a:chExt cx="241259" cy="24198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41259" cy="241983"/>
            </a:xfrm>
            <a:custGeom>
              <a:avLst/>
              <a:gdLst/>
              <a:ahLst/>
              <a:cxnLst/>
              <a:rect r="r" b="b" t="t" l="l"/>
              <a:pathLst>
                <a:path h="241983" w="241259">
                  <a:moveTo>
                    <a:pt x="0" y="0"/>
                  </a:moveTo>
                  <a:lnTo>
                    <a:pt x="241259" y="0"/>
                  </a:lnTo>
                  <a:lnTo>
                    <a:pt x="241259" y="241983"/>
                  </a:lnTo>
                  <a:lnTo>
                    <a:pt x="0" y="24198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241259" cy="28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4446964" y="9399970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4435038" y="9399970"/>
            <a:ext cx="47625" cy="410780"/>
            <a:chOff x="0" y="0"/>
            <a:chExt cx="12543" cy="10818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543" cy="108189"/>
            </a:xfrm>
            <a:custGeom>
              <a:avLst/>
              <a:gdLst/>
              <a:ahLst/>
              <a:cxnLst/>
              <a:rect r="r" b="b" t="t" l="l"/>
              <a:pathLst>
                <a:path h="108189" w="12543">
                  <a:moveTo>
                    <a:pt x="0" y="0"/>
                  </a:moveTo>
                  <a:lnTo>
                    <a:pt x="12543" y="0"/>
                  </a:lnTo>
                  <a:lnTo>
                    <a:pt x="12543" y="108189"/>
                  </a:lnTo>
                  <a:lnTo>
                    <a:pt x="0" y="108189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2543" cy="146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739608" y="7044340"/>
            <a:ext cx="410664" cy="410780"/>
            <a:chOff x="0" y="0"/>
            <a:chExt cx="108158" cy="10818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8158" cy="108189"/>
            </a:xfrm>
            <a:custGeom>
              <a:avLst/>
              <a:gdLst/>
              <a:ahLst/>
              <a:cxnLst/>
              <a:rect r="r" b="b" t="t" l="l"/>
              <a:pathLst>
                <a:path h="108189" w="108158">
                  <a:moveTo>
                    <a:pt x="0" y="0"/>
                  </a:moveTo>
                  <a:lnTo>
                    <a:pt x="108158" y="0"/>
                  </a:lnTo>
                  <a:lnTo>
                    <a:pt x="108158" y="108189"/>
                  </a:lnTo>
                  <a:lnTo>
                    <a:pt x="0" y="108189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08158" cy="146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50" id="50"/>
          <p:cNvSpPr/>
          <p:nvPr/>
        </p:nvSpPr>
        <p:spPr>
          <a:xfrm>
            <a:off x="15016083" y="8739570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15000181" y="8739570"/>
            <a:ext cx="47625" cy="1071180"/>
            <a:chOff x="0" y="0"/>
            <a:chExt cx="12543" cy="28212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543" cy="282122"/>
            </a:xfrm>
            <a:custGeom>
              <a:avLst/>
              <a:gdLst/>
              <a:ahLst/>
              <a:cxnLst/>
              <a:rect r="r" b="b" t="t" l="l"/>
              <a:pathLst>
                <a:path h="282122" w="12543">
                  <a:moveTo>
                    <a:pt x="0" y="0"/>
                  </a:moveTo>
                  <a:lnTo>
                    <a:pt x="12543" y="0"/>
                  </a:lnTo>
                  <a:lnTo>
                    <a:pt x="12543" y="282122"/>
                  </a:lnTo>
                  <a:lnTo>
                    <a:pt x="0" y="282122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2543" cy="32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312643" y="6383940"/>
            <a:ext cx="1064232" cy="1071180"/>
            <a:chOff x="0" y="0"/>
            <a:chExt cx="280292" cy="28212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80292" cy="282122"/>
            </a:xfrm>
            <a:custGeom>
              <a:avLst/>
              <a:gdLst/>
              <a:ahLst/>
              <a:cxnLst/>
              <a:rect r="r" b="b" t="t" l="l"/>
              <a:pathLst>
                <a:path h="282122" w="280292">
                  <a:moveTo>
                    <a:pt x="0" y="0"/>
                  </a:moveTo>
                  <a:lnTo>
                    <a:pt x="280292" y="0"/>
                  </a:lnTo>
                  <a:lnTo>
                    <a:pt x="280292" y="282122"/>
                  </a:lnTo>
                  <a:lnTo>
                    <a:pt x="0" y="282122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280292" cy="32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221730" y="8153400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148955" y="7508875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887043" y="4756150"/>
            <a:ext cx="955083" cy="947935"/>
            <a:chOff x="0" y="0"/>
            <a:chExt cx="251545" cy="2496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1545" cy="249662"/>
            </a:xfrm>
            <a:custGeom>
              <a:avLst/>
              <a:gdLst/>
              <a:ahLst/>
              <a:cxnLst/>
              <a:rect r="r" b="b" t="t" l="l"/>
              <a:pathLst>
                <a:path h="249662" w="251545">
                  <a:moveTo>
                    <a:pt x="0" y="0"/>
                  </a:moveTo>
                  <a:lnTo>
                    <a:pt x="251545" y="0"/>
                  </a:lnTo>
                  <a:lnTo>
                    <a:pt x="251545" y="249662"/>
                  </a:lnTo>
                  <a:lnTo>
                    <a:pt x="0" y="249662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1545" cy="28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842127" y="4756150"/>
            <a:ext cx="1401399" cy="1403297"/>
            <a:chOff x="0" y="0"/>
            <a:chExt cx="369093" cy="3695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9093" cy="369593"/>
            </a:xfrm>
            <a:custGeom>
              <a:avLst/>
              <a:gdLst/>
              <a:ahLst/>
              <a:cxnLst/>
              <a:rect r="r" b="b" t="t" l="l"/>
              <a:pathLst>
                <a:path h="369593" w="369093">
                  <a:moveTo>
                    <a:pt x="0" y="0"/>
                  </a:moveTo>
                  <a:lnTo>
                    <a:pt x="369093" y="0"/>
                  </a:lnTo>
                  <a:lnTo>
                    <a:pt x="369093" y="369593"/>
                  </a:lnTo>
                  <a:lnTo>
                    <a:pt x="0" y="36959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69093" cy="40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26096" y="5704085"/>
            <a:ext cx="916030" cy="918780"/>
            <a:chOff x="0" y="0"/>
            <a:chExt cx="241259" cy="2419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1259" cy="241983"/>
            </a:xfrm>
            <a:custGeom>
              <a:avLst/>
              <a:gdLst/>
              <a:ahLst/>
              <a:cxnLst/>
              <a:rect r="r" b="b" t="t" l="l"/>
              <a:pathLst>
                <a:path h="241983" w="241259">
                  <a:moveTo>
                    <a:pt x="0" y="0"/>
                  </a:moveTo>
                  <a:lnTo>
                    <a:pt x="241259" y="0"/>
                  </a:lnTo>
                  <a:lnTo>
                    <a:pt x="241259" y="241983"/>
                  </a:lnTo>
                  <a:lnTo>
                    <a:pt x="0" y="241983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41259" cy="28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431463" y="6622866"/>
            <a:ext cx="410664" cy="410780"/>
            <a:chOff x="0" y="0"/>
            <a:chExt cx="108158" cy="1081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158" cy="108189"/>
            </a:xfrm>
            <a:custGeom>
              <a:avLst/>
              <a:gdLst/>
              <a:ahLst/>
              <a:cxnLst/>
              <a:rect r="r" b="b" t="t" l="l"/>
              <a:pathLst>
                <a:path h="108189" w="108158">
                  <a:moveTo>
                    <a:pt x="0" y="0"/>
                  </a:moveTo>
                  <a:lnTo>
                    <a:pt x="108158" y="0"/>
                  </a:lnTo>
                  <a:lnTo>
                    <a:pt x="108158" y="108189"/>
                  </a:lnTo>
                  <a:lnTo>
                    <a:pt x="0" y="108189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8158" cy="146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842127" y="6159447"/>
            <a:ext cx="1064232" cy="1071180"/>
            <a:chOff x="0" y="0"/>
            <a:chExt cx="280292" cy="2821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0292" cy="282122"/>
            </a:xfrm>
            <a:custGeom>
              <a:avLst/>
              <a:gdLst/>
              <a:ahLst/>
              <a:cxnLst/>
              <a:rect r="r" b="b" t="t" l="l"/>
              <a:pathLst>
                <a:path h="282122" w="280292">
                  <a:moveTo>
                    <a:pt x="0" y="0"/>
                  </a:moveTo>
                  <a:lnTo>
                    <a:pt x="280292" y="0"/>
                  </a:lnTo>
                  <a:lnTo>
                    <a:pt x="280292" y="282122"/>
                  </a:lnTo>
                  <a:lnTo>
                    <a:pt x="0" y="282122"/>
                  </a:lnTo>
                  <a:close/>
                </a:path>
              </a:pathLst>
            </a:custGeom>
            <a:solidFill>
              <a:srgbClr val="FF5757">
                <a:alpha val="6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80292" cy="32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221730" y="8153400"/>
            <a:ext cx="0" cy="94793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059930" y="6985000"/>
            <a:ext cx="0" cy="142245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851775" y="7762875"/>
            <a:ext cx="0" cy="918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148955" y="7508875"/>
            <a:ext cx="0" cy="4107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8371205" y="6289675"/>
            <a:ext cx="0" cy="10711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5351459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4049" y="4647947"/>
            <a:ext cx="2281354" cy="594663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581300" y="4381182"/>
            <a:ext cx="1022152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MSE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5351459" y="7656130"/>
            <a:ext cx="6085724" cy="213557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4049" y="4647947"/>
            <a:ext cx="2281354" cy="594663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581300" y="4381182"/>
            <a:ext cx="1022152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MSE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6221730" y="8153400"/>
            <a:ext cx="0" cy="133846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059930" y="6985000"/>
            <a:ext cx="0" cy="2193978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851775" y="8701044"/>
            <a:ext cx="0" cy="2329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148955" y="7923595"/>
            <a:ext cx="0" cy="88703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371205" y="6289675"/>
            <a:ext cx="0" cy="246183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221730" y="8153400"/>
            <a:ext cx="0" cy="1451578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7059930" y="6985000"/>
            <a:ext cx="0" cy="2056766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851775" y="8475619"/>
            <a:ext cx="0" cy="26035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148955" y="7947859"/>
            <a:ext cx="0" cy="302401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8371205" y="6289675"/>
            <a:ext cx="0" cy="180988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5968205" y="6520802"/>
            <a:ext cx="4637139" cy="3270898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4049" y="4647947"/>
            <a:ext cx="2281354" cy="594663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581300" y="4381182"/>
            <a:ext cx="1022152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MSE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221730" y="8153400"/>
            <a:ext cx="0" cy="328516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7059930" y="6985000"/>
            <a:ext cx="0" cy="66594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851775" y="6885196"/>
            <a:ext cx="0" cy="178653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148955" y="6616087"/>
            <a:ext cx="0" cy="127160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8371205" y="6289675"/>
            <a:ext cx="0" cy="101287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5690126" y="5143500"/>
            <a:ext cx="4020830" cy="38608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32051" y="3040382"/>
            <a:ext cx="4880154" cy="659101"/>
          </a:xfrm>
          <a:custGeom>
            <a:avLst/>
            <a:gdLst/>
            <a:ahLst/>
            <a:cxnLst/>
            <a:rect r="r" b="b" t="t" l="l"/>
            <a:pathLst>
              <a:path h="659101" w="4880154">
                <a:moveTo>
                  <a:pt x="0" y="0"/>
                </a:moveTo>
                <a:lnTo>
                  <a:pt x="4880154" y="0"/>
                </a:lnTo>
                <a:lnTo>
                  <a:pt x="4880154" y="659101"/>
                </a:lnTo>
                <a:lnTo>
                  <a:pt x="0" y="6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Mean Squared Error (MSE)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Loss function – measures </a:t>
            </a:r>
            <a:r>
              <a:rPr lang="en-US" b="true" sz="3600" i="true">
                <a:solidFill>
                  <a:srgbClr val="005336"/>
                </a:solidFill>
                <a:latin typeface="Helvetica Bold Italics"/>
                <a:ea typeface="Helvetica Bold Italics"/>
                <a:cs typeface="Helvetica Bold Italics"/>
                <a:sym typeface="Helvetica Bold Italics"/>
              </a:rPr>
              <a:t>total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 error.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346" y="3784916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Best fit line → lowest MSE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4049" y="4647947"/>
            <a:ext cx="2281354" cy="5946632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581300" y="4381182"/>
            <a:ext cx="1022152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MSE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Where we left off…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California housing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3215889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edian_income – median_house_value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11150" y="4179428"/>
            <a:ext cx="7290957" cy="4509872"/>
            <a:chOff x="0" y="0"/>
            <a:chExt cx="9721276" cy="6013162"/>
          </a:xfrm>
        </p:grpSpPr>
        <p:sp>
          <p:nvSpPr>
            <p:cNvPr name="Freeform 7" id="7" descr="A green dot pattern on a grid  AI-generated content may be incorrect."/>
            <p:cNvSpPr/>
            <p:nvPr/>
          </p:nvSpPr>
          <p:spPr>
            <a:xfrm flipH="false" flipV="false" rot="0">
              <a:off x="0" y="0"/>
              <a:ext cx="9721215" cy="6013196"/>
            </a:xfrm>
            <a:custGeom>
              <a:avLst/>
              <a:gdLst/>
              <a:ahLst/>
              <a:cxnLst/>
              <a:rect r="r" b="b" t="t" l="l"/>
              <a:pathLst>
                <a:path h="6013196" w="9721215">
                  <a:moveTo>
                    <a:pt x="0" y="0"/>
                  </a:moveTo>
                  <a:lnTo>
                    <a:pt x="9721215" y="0"/>
                  </a:lnTo>
                  <a:lnTo>
                    <a:pt x="9721215" y="6013196"/>
                  </a:lnTo>
                  <a:lnTo>
                    <a:pt x="0" y="6013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12196" y="4151745"/>
            <a:ext cx="5830551" cy="4644385"/>
            <a:chOff x="0" y="0"/>
            <a:chExt cx="7774068" cy="6192514"/>
          </a:xfrm>
        </p:grpSpPr>
        <p:sp>
          <p:nvSpPr>
            <p:cNvPr name="Freeform 9" id="9" descr="A screenshot of a computer  AI-generated content may be incorrect."/>
            <p:cNvSpPr/>
            <p:nvPr/>
          </p:nvSpPr>
          <p:spPr>
            <a:xfrm flipH="false" flipV="false" rot="0">
              <a:off x="0" y="0"/>
              <a:ext cx="7774051" cy="6192520"/>
            </a:xfrm>
            <a:custGeom>
              <a:avLst/>
              <a:gdLst/>
              <a:ahLst/>
              <a:cxnLst/>
              <a:rect r="r" b="b" t="t" l="l"/>
              <a:pathLst>
                <a:path h="6192520" w="7774051">
                  <a:moveTo>
                    <a:pt x="0" y="0"/>
                  </a:moveTo>
                  <a:lnTo>
                    <a:pt x="7774051" y="0"/>
                  </a:lnTo>
                  <a:lnTo>
                    <a:pt x="7774051" y="6192520"/>
                  </a:lnTo>
                  <a:lnTo>
                    <a:pt x="0" y="619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0" r="0" b="897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3181" y="2195804"/>
            <a:ext cx="4381638" cy="2365400"/>
          </a:xfrm>
          <a:custGeom>
            <a:avLst/>
            <a:gdLst/>
            <a:ahLst/>
            <a:cxnLst/>
            <a:rect r="r" b="b" t="t" l="l"/>
            <a:pathLst>
              <a:path h="2365400" w="4381638">
                <a:moveTo>
                  <a:pt x="0" y="0"/>
                </a:moveTo>
                <a:lnTo>
                  <a:pt x="4381638" y="0"/>
                </a:lnTo>
                <a:lnTo>
                  <a:pt x="4381638" y="2365399"/>
                </a:lnTo>
                <a:lnTo>
                  <a:pt x="0" y="236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6042" y="6064170"/>
            <a:ext cx="2443495" cy="2578886"/>
          </a:xfrm>
          <a:custGeom>
            <a:avLst/>
            <a:gdLst/>
            <a:ahLst/>
            <a:cxnLst/>
            <a:rect r="r" b="b" t="t" l="l"/>
            <a:pathLst>
              <a:path h="2578886" w="2443495">
                <a:moveTo>
                  <a:pt x="0" y="0"/>
                </a:moveTo>
                <a:lnTo>
                  <a:pt x="2443495" y="0"/>
                </a:lnTo>
                <a:lnTo>
                  <a:pt x="2443495" y="2578887"/>
                </a:lnTo>
                <a:lnTo>
                  <a:pt x="0" y="2578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3312" y="6035595"/>
            <a:ext cx="2541375" cy="2578886"/>
          </a:xfrm>
          <a:custGeom>
            <a:avLst/>
            <a:gdLst/>
            <a:ahLst/>
            <a:cxnLst/>
            <a:rect r="r" b="b" t="t" l="l"/>
            <a:pathLst>
              <a:path h="2578886" w="2541375">
                <a:moveTo>
                  <a:pt x="0" y="0"/>
                </a:moveTo>
                <a:lnTo>
                  <a:pt x="2541376" y="0"/>
                </a:lnTo>
                <a:lnTo>
                  <a:pt x="2541376" y="2578887"/>
                </a:lnTo>
                <a:lnTo>
                  <a:pt x="0" y="2578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90605" y="6035595"/>
            <a:ext cx="2402182" cy="2578886"/>
          </a:xfrm>
          <a:custGeom>
            <a:avLst/>
            <a:gdLst/>
            <a:ahLst/>
            <a:cxnLst/>
            <a:rect r="r" b="b" t="t" l="l"/>
            <a:pathLst>
              <a:path h="2578886" w="2402182">
                <a:moveTo>
                  <a:pt x="0" y="0"/>
                </a:moveTo>
                <a:lnTo>
                  <a:pt x="2402182" y="0"/>
                </a:lnTo>
                <a:lnTo>
                  <a:pt x="2402182" y="2578887"/>
                </a:lnTo>
                <a:lnTo>
                  <a:pt x="0" y="2578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Scikit-learn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3637789" y="4561203"/>
            <a:ext cx="5506211" cy="1645842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9144000" y="4561203"/>
            <a:ext cx="0" cy="1474392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9184005" y="4661297"/>
            <a:ext cx="5393379" cy="1374298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7760.00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2192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2086749" y="4706541"/>
            <a:ext cx="1583871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649789" y="5172075"/>
            <a:ext cx="1583871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006852" y="5591175"/>
            <a:ext cx="1583871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30868" y="2057400"/>
            <a:ext cx="1400175" cy="1407319"/>
            <a:chOff x="0" y="0"/>
            <a:chExt cx="368770" cy="370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770" cy="370652"/>
            </a:xfrm>
            <a:custGeom>
              <a:avLst/>
              <a:gdLst/>
              <a:ahLst/>
              <a:cxnLst/>
              <a:rect r="r" b="b" t="t" l="l"/>
              <a:pathLst>
                <a:path h="370652" w="368770">
                  <a:moveTo>
                    <a:pt x="0" y="0"/>
                  </a:moveTo>
                  <a:lnTo>
                    <a:pt x="368770" y="0"/>
                  </a:lnTo>
                  <a:lnTo>
                    <a:pt x="368770" y="370652"/>
                  </a:lnTo>
                  <a:lnTo>
                    <a:pt x="0" y="370652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770" cy="40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683442" y="4911328"/>
            <a:ext cx="2797402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683442" y="5339953"/>
            <a:ext cx="2225902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673918" y="5768578"/>
            <a:ext cx="1244150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957388" y="3779044"/>
            <a:ext cx="11713233" cy="1393031"/>
            <a:chOff x="0" y="0"/>
            <a:chExt cx="3084967" cy="366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84967" cy="366889"/>
            </a:xfrm>
            <a:custGeom>
              <a:avLst/>
              <a:gdLst/>
              <a:ahLst/>
              <a:cxnLst/>
              <a:rect r="r" b="b" t="t" l="l"/>
              <a:pathLst>
                <a:path h="366889" w="3084967">
                  <a:moveTo>
                    <a:pt x="0" y="0"/>
                  </a:moveTo>
                  <a:lnTo>
                    <a:pt x="3084967" y="0"/>
                  </a:lnTo>
                  <a:lnTo>
                    <a:pt x="3084967" y="366889"/>
                  </a:lnTo>
                  <a:lnTo>
                    <a:pt x="0" y="366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84967" cy="404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7279.9920" end="656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21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97004" y="7276455"/>
            <a:ext cx="2968728" cy="1592552"/>
            <a:chOff x="0" y="0"/>
            <a:chExt cx="3958304" cy="2123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Training set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22271" y="7276454"/>
            <a:ext cx="2968728" cy="1592552"/>
            <a:chOff x="0" y="0"/>
            <a:chExt cx="3958304" cy="2123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Testing set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5781368" y="6240808"/>
            <a:ext cx="3362632" cy="1035647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9144000" y="6240808"/>
            <a:ext cx="3362635" cy="1035645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7659636" y="4657753"/>
            <a:ext cx="2968728" cy="1592552"/>
            <a:chOff x="0" y="0"/>
            <a:chExt cx="3958304" cy="21234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Dataset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619111" y="706917"/>
            <a:ext cx="1709512" cy="2057400"/>
          </a:xfrm>
          <a:custGeom>
            <a:avLst/>
            <a:gdLst/>
            <a:ahLst/>
            <a:cxnLst/>
            <a:rect r="r" b="b" t="t" l="l"/>
            <a:pathLst>
              <a:path h="2057400" w="1709512">
                <a:moveTo>
                  <a:pt x="0" y="0"/>
                </a:moveTo>
                <a:lnTo>
                  <a:pt x="1709512" y="0"/>
                </a:lnTo>
                <a:lnTo>
                  <a:pt x="17095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Train-Test Split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346" y="249777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Need to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split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the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346" y="314134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To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objectively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test the model</a:t>
            </a:r>
          </a:p>
        </p:txBody>
      </p:sp>
    </p:spTree>
  </p:cSld>
  <p:clrMapOvr>
    <a:masterClrMapping/>
  </p:clrMapOvr>
  <p:transition spd="med">
    <p:circl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9111" y="706917"/>
            <a:ext cx="1709512" cy="2057400"/>
          </a:xfrm>
          <a:custGeom>
            <a:avLst/>
            <a:gdLst/>
            <a:ahLst/>
            <a:cxnLst/>
            <a:rect r="r" b="b" t="t" l="l"/>
            <a:pathLst>
              <a:path h="2057400" w="1709512">
                <a:moveTo>
                  <a:pt x="0" y="0"/>
                </a:moveTo>
                <a:lnTo>
                  <a:pt x="1709512" y="0"/>
                </a:lnTo>
                <a:lnTo>
                  <a:pt x="17095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97004" y="4657753"/>
            <a:ext cx="9693996" cy="4211253"/>
            <a:chOff x="0" y="0"/>
            <a:chExt cx="12925328" cy="56150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3491602"/>
              <a:ext cx="3958304" cy="2123402"/>
              <a:chOff x="0" y="0"/>
              <a:chExt cx="3958304" cy="212340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12700"/>
                <a:ext cx="3932936" cy="2098040"/>
              </a:xfrm>
              <a:custGeom>
                <a:avLst/>
                <a:gdLst/>
                <a:ahLst/>
                <a:cxnLst/>
                <a:rect r="r" b="b" t="t" l="l"/>
                <a:pathLst>
                  <a:path h="2098040" w="3932936">
                    <a:moveTo>
                      <a:pt x="0" y="0"/>
                    </a:moveTo>
                    <a:lnTo>
                      <a:pt x="3932936" y="0"/>
                    </a:lnTo>
                    <a:lnTo>
                      <a:pt x="3932936" y="2098040"/>
                    </a:lnTo>
                    <a:lnTo>
                      <a:pt x="0" y="2098040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8336" cy="2123440"/>
              </a:xfrm>
              <a:custGeom>
                <a:avLst/>
                <a:gdLst/>
                <a:ahLst/>
                <a:cxnLst/>
                <a:rect r="r" b="b" t="t" l="l"/>
                <a:pathLst>
                  <a:path h="2123440" w="3958336">
                    <a:moveTo>
                      <a:pt x="12700" y="0"/>
                    </a:moveTo>
                    <a:lnTo>
                      <a:pt x="3945636" y="0"/>
                    </a:lnTo>
                    <a:cubicBezTo>
                      <a:pt x="3952621" y="0"/>
                      <a:pt x="3958336" y="5715"/>
                      <a:pt x="3958336" y="12700"/>
                    </a:cubicBezTo>
                    <a:lnTo>
                      <a:pt x="3958336" y="2110740"/>
                    </a:lnTo>
                    <a:cubicBezTo>
                      <a:pt x="3958336" y="2117725"/>
                      <a:pt x="3952621" y="2123440"/>
                      <a:pt x="3945636" y="2123440"/>
                    </a:cubicBezTo>
                    <a:lnTo>
                      <a:pt x="12700" y="2123440"/>
                    </a:lnTo>
                    <a:cubicBezTo>
                      <a:pt x="5715" y="2123440"/>
                      <a:pt x="0" y="2117725"/>
                      <a:pt x="0" y="2110740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2110740"/>
                    </a:lnTo>
                    <a:lnTo>
                      <a:pt x="12700" y="2110740"/>
                    </a:lnTo>
                    <a:lnTo>
                      <a:pt x="12700" y="2098040"/>
                    </a:lnTo>
                    <a:lnTo>
                      <a:pt x="3945636" y="2098040"/>
                    </a:lnTo>
                    <a:lnTo>
                      <a:pt x="3945636" y="2110740"/>
                    </a:lnTo>
                    <a:lnTo>
                      <a:pt x="3932936" y="2110740"/>
                    </a:lnTo>
                    <a:lnTo>
                      <a:pt x="3932936" y="12700"/>
                    </a:lnTo>
                    <a:lnTo>
                      <a:pt x="3945636" y="12700"/>
                    </a:lnTo>
                    <a:lnTo>
                      <a:pt x="39456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58304" cy="21805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Training set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967024" y="3491600"/>
              <a:ext cx="3958304" cy="2123402"/>
              <a:chOff x="0" y="0"/>
              <a:chExt cx="3958304" cy="21234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3932936" cy="2098040"/>
              </a:xfrm>
              <a:custGeom>
                <a:avLst/>
                <a:gdLst/>
                <a:ahLst/>
                <a:cxnLst/>
                <a:rect r="r" b="b" t="t" l="l"/>
                <a:pathLst>
                  <a:path h="2098040" w="3932936">
                    <a:moveTo>
                      <a:pt x="0" y="0"/>
                    </a:moveTo>
                    <a:lnTo>
                      <a:pt x="3932936" y="0"/>
                    </a:lnTo>
                    <a:lnTo>
                      <a:pt x="3932936" y="2098040"/>
                    </a:lnTo>
                    <a:lnTo>
                      <a:pt x="0" y="2098040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58336" cy="2123440"/>
              </a:xfrm>
              <a:custGeom>
                <a:avLst/>
                <a:gdLst/>
                <a:ahLst/>
                <a:cxnLst/>
                <a:rect r="r" b="b" t="t" l="l"/>
                <a:pathLst>
                  <a:path h="2123440" w="3958336">
                    <a:moveTo>
                      <a:pt x="12700" y="0"/>
                    </a:moveTo>
                    <a:lnTo>
                      <a:pt x="3945636" y="0"/>
                    </a:lnTo>
                    <a:cubicBezTo>
                      <a:pt x="3952621" y="0"/>
                      <a:pt x="3958336" y="5715"/>
                      <a:pt x="3958336" y="12700"/>
                    </a:cubicBezTo>
                    <a:lnTo>
                      <a:pt x="3958336" y="2110740"/>
                    </a:lnTo>
                    <a:cubicBezTo>
                      <a:pt x="3958336" y="2117725"/>
                      <a:pt x="3952621" y="2123440"/>
                      <a:pt x="3945636" y="2123440"/>
                    </a:cubicBezTo>
                    <a:lnTo>
                      <a:pt x="12700" y="2123440"/>
                    </a:lnTo>
                    <a:cubicBezTo>
                      <a:pt x="5715" y="2123440"/>
                      <a:pt x="0" y="2117725"/>
                      <a:pt x="0" y="2110740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2110740"/>
                    </a:lnTo>
                    <a:lnTo>
                      <a:pt x="12700" y="2110740"/>
                    </a:lnTo>
                    <a:lnTo>
                      <a:pt x="12700" y="2098040"/>
                    </a:lnTo>
                    <a:lnTo>
                      <a:pt x="3945636" y="2098040"/>
                    </a:lnTo>
                    <a:lnTo>
                      <a:pt x="3945636" y="2110740"/>
                    </a:lnTo>
                    <a:lnTo>
                      <a:pt x="3932936" y="2110740"/>
                    </a:lnTo>
                    <a:lnTo>
                      <a:pt x="3932936" y="12700"/>
                    </a:lnTo>
                    <a:lnTo>
                      <a:pt x="3945636" y="12700"/>
                    </a:lnTo>
                    <a:lnTo>
                      <a:pt x="39456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3958304" cy="21805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Testing set</a:t>
                </a: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H="true">
              <a:off x="1979152" y="2110740"/>
              <a:ext cx="4483510" cy="1380862"/>
            </a:xfrm>
            <a:prstGeom prst="line">
              <a:avLst/>
            </a:prstGeom>
            <a:ln cap="rnd" w="50800">
              <a:solidFill>
                <a:srgbClr val="89C94E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6462662" y="2110740"/>
              <a:ext cx="4483514" cy="1380860"/>
            </a:xfrm>
            <a:prstGeom prst="line">
              <a:avLst/>
            </a:prstGeom>
            <a:ln cap="rnd" w="50800">
              <a:solidFill>
                <a:srgbClr val="89C94E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4483510" y="0"/>
              <a:ext cx="3958304" cy="2123402"/>
              <a:chOff x="0" y="0"/>
              <a:chExt cx="3958304" cy="212340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3932936" cy="2098040"/>
              </a:xfrm>
              <a:custGeom>
                <a:avLst/>
                <a:gdLst/>
                <a:ahLst/>
                <a:cxnLst/>
                <a:rect r="r" b="b" t="t" l="l"/>
                <a:pathLst>
                  <a:path h="2098040" w="3932936">
                    <a:moveTo>
                      <a:pt x="0" y="0"/>
                    </a:moveTo>
                    <a:lnTo>
                      <a:pt x="3932936" y="0"/>
                    </a:lnTo>
                    <a:lnTo>
                      <a:pt x="3932936" y="2098040"/>
                    </a:lnTo>
                    <a:lnTo>
                      <a:pt x="0" y="2098040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958336" cy="2123440"/>
              </a:xfrm>
              <a:custGeom>
                <a:avLst/>
                <a:gdLst/>
                <a:ahLst/>
                <a:cxnLst/>
                <a:rect r="r" b="b" t="t" l="l"/>
                <a:pathLst>
                  <a:path h="2123440" w="3958336">
                    <a:moveTo>
                      <a:pt x="12700" y="0"/>
                    </a:moveTo>
                    <a:lnTo>
                      <a:pt x="3945636" y="0"/>
                    </a:lnTo>
                    <a:cubicBezTo>
                      <a:pt x="3952621" y="0"/>
                      <a:pt x="3958336" y="5715"/>
                      <a:pt x="3958336" y="12700"/>
                    </a:cubicBezTo>
                    <a:lnTo>
                      <a:pt x="3958336" y="2110740"/>
                    </a:lnTo>
                    <a:cubicBezTo>
                      <a:pt x="3958336" y="2117725"/>
                      <a:pt x="3952621" y="2123440"/>
                      <a:pt x="3945636" y="2123440"/>
                    </a:cubicBezTo>
                    <a:lnTo>
                      <a:pt x="12700" y="2123440"/>
                    </a:lnTo>
                    <a:cubicBezTo>
                      <a:pt x="5715" y="2123440"/>
                      <a:pt x="0" y="2117725"/>
                      <a:pt x="0" y="2110740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2110740"/>
                    </a:lnTo>
                    <a:lnTo>
                      <a:pt x="12700" y="2110740"/>
                    </a:lnTo>
                    <a:lnTo>
                      <a:pt x="12700" y="2098040"/>
                    </a:lnTo>
                    <a:lnTo>
                      <a:pt x="3945636" y="2098040"/>
                    </a:lnTo>
                    <a:lnTo>
                      <a:pt x="3945636" y="2110740"/>
                    </a:lnTo>
                    <a:lnTo>
                      <a:pt x="3932936" y="2110740"/>
                    </a:lnTo>
                    <a:lnTo>
                      <a:pt x="3932936" y="12700"/>
                    </a:lnTo>
                    <a:lnTo>
                      <a:pt x="3945636" y="12700"/>
                    </a:lnTo>
                    <a:lnTo>
                      <a:pt x="39456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3958304" cy="21805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Dataset</a:t>
                </a: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6803357" y="4422737"/>
            <a:ext cx="4681285" cy="4681285"/>
          </a:xfrm>
          <a:custGeom>
            <a:avLst/>
            <a:gdLst/>
            <a:ahLst/>
            <a:cxnLst/>
            <a:rect r="r" b="b" t="t" l="l"/>
            <a:pathLst>
              <a:path h="4681285" w="4681285">
                <a:moveTo>
                  <a:pt x="0" y="0"/>
                </a:moveTo>
                <a:lnTo>
                  <a:pt x="4681286" y="0"/>
                </a:lnTo>
                <a:lnTo>
                  <a:pt x="4681286" y="4681286"/>
                </a:lnTo>
                <a:lnTo>
                  <a:pt x="0" y="468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Why split the data?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3345" y="37696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Avoid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overfitting.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3346" y="2478728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should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not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“memorise”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3346" y="3122297"/>
            <a:ext cx="15590520" cy="54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should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generalise.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872.90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57311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53841" y="5786558"/>
            <a:ext cx="6140053" cy="453507"/>
            <a:chOff x="0" y="0"/>
            <a:chExt cx="1617133" cy="1194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7133" cy="119442"/>
            </a:xfrm>
            <a:custGeom>
              <a:avLst/>
              <a:gdLst/>
              <a:ahLst/>
              <a:cxnLst/>
              <a:rect r="r" b="b" t="t" l="l"/>
              <a:pathLst>
                <a:path h="119442" w="1617133">
                  <a:moveTo>
                    <a:pt x="0" y="0"/>
                  </a:moveTo>
                  <a:lnTo>
                    <a:pt x="1617133" y="0"/>
                  </a:lnTo>
                  <a:lnTo>
                    <a:pt x="1617133" y="119442"/>
                  </a:lnTo>
                  <a:lnTo>
                    <a:pt x="0" y="119442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17133" cy="15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med">
    <p:circl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120.0000" end="1167.33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738919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504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5226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49381" y="6434138"/>
            <a:ext cx="65320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09B04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???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60.0000" end="2690.84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70802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53841" y="7529512"/>
            <a:ext cx="5497116" cy="442912"/>
            <a:chOff x="0" y="0"/>
            <a:chExt cx="1447800" cy="1166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7800" cy="116652"/>
            </a:xfrm>
            <a:custGeom>
              <a:avLst/>
              <a:gdLst/>
              <a:ahLst/>
              <a:cxnLst/>
              <a:rect r="r" b="b" t="t" l="l"/>
              <a:pathLst>
                <a:path h="116652" w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16652"/>
                  </a:lnTo>
                  <a:lnTo>
                    <a:pt x="0" y="116652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47800" cy="173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2210056" y="6057677"/>
            <a:ext cx="10651440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5956" y="5509744"/>
            <a:ext cx="3247846" cy="3748556"/>
          </a:xfrm>
          <a:custGeom>
            <a:avLst/>
            <a:gdLst/>
            <a:ahLst/>
            <a:cxnLst/>
            <a:rect r="r" b="b" t="t" l="l"/>
            <a:pathLst>
              <a:path h="3748556" w="3247846">
                <a:moveTo>
                  <a:pt x="0" y="0"/>
                </a:moveTo>
                <a:lnTo>
                  <a:pt x="3247846" y="0"/>
                </a:lnTo>
                <a:lnTo>
                  <a:pt x="3247846" y="3748556"/>
                </a:lnTo>
                <a:lnTo>
                  <a:pt x="0" y="374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Practice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84325" y="9363075"/>
            <a:ext cx="2891108" cy="36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3"/>
              </a:lnSpc>
              <a:spcBef>
                <a:spcPct val="0"/>
              </a:spcBef>
            </a:pPr>
            <a:r>
              <a:rPr lang="en-US" sz="2102">
                <a:solidFill>
                  <a:srgbClr val="005336"/>
                </a:solidFill>
                <a:latin typeface="Calibri (MS)"/>
                <a:ea typeface="Calibri (MS)"/>
                <a:cs typeface="Calibri (MS)"/>
                <a:sym typeface="Calibri (MS)"/>
              </a:rPr>
              <a:t>Artwork by @allison_horst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17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Predicting numbers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96813" y="5265176"/>
            <a:ext cx="10751574" cy="3724482"/>
            <a:chOff x="0" y="0"/>
            <a:chExt cx="14335432" cy="4965976"/>
          </a:xfrm>
        </p:grpSpPr>
        <p:sp>
          <p:nvSpPr>
            <p:cNvPr name="Freeform 8" id="8" descr="A line with dots on it  AI-generated content may be incorrect."/>
            <p:cNvSpPr/>
            <p:nvPr/>
          </p:nvSpPr>
          <p:spPr>
            <a:xfrm flipH="false" flipV="false" rot="0">
              <a:off x="0" y="0"/>
              <a:ext cx="14335379" cy="4965954"/>
            </a:xfrm>
            <a:custGeom>
              <a:avLst/>
              <a:gdLst/>
              <a:ahLst/>
              <a:cxnLst/>
              <a:rect r="r" b="b" t="t" l="l"/>
              <a:pathLst>
                <a:path h="4965954" w="14335379">
                  <a:moveTo>
                    <a:pt x="0" y="0"/>
                  </a:moveTo>
                  <a:lnTo>
                    <a:pt x="14335379" y="0"/>
                  </a:lnTo>
                  <a:lnTo>
                    <a:pt x="14335379" y="4965954"/>
                  </a:lnTo>
                  <a:lnTo>
                    <a:pt x="0" y="4965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68" t="-20292" r="-1235" b="-1665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6" y="2824374"/>
            <a:ext cx="15333068" cy="1158267"/>
          </a:xfrm>
          <a:custGeom>
            <a:avLst/>
            <a:gdLst/>
            <a:ahLst/>
            <a:cxnLst/>
            <a:rect r="r" b="b" t="t" l="l"/>
            <a:pathLst>
              <a:path h="1158267" w="15333068">
                <a:moveTo>
                  <a:pt x="0" y="0"/>
                </a:moveTo>
                <a:lnTo>
                  <a:pt x="15333067" y="0"/>
                </a:lnTo>
                <a:lnTo>
                  <a:pt x="15333067" y="1158267"/>
                </a:lnTo>
                <a:lnTo>
                  <a:pt x="0" y="1158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02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3346" y="4133850"/>
            <a:ext cx="15333068" cy="1009650"/>
          </a:xfrm>
          <a:custGeom>
            <a:avLst/>
            <a:gdLst/>
            <a:ahLst/>
            <a:cxnLst/>
            <a:rect r="r" b="b" t="t" l="l"/>
            <a:pathLst>
              <a:path h="1009650" w="15333068">
                <a:moveTo>
                  <a:pt x="0" y="0"/>
                </a:moveTo>
                <a:lnTo>
                  <a:pt x="15333067" y="0"/>
                </a:lnTo>
                <a:lnTo>
                  <a:pt x="15333067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69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9737" y="647700"/>
            <a:ext cx="1752649" cy="2022850"/>
          </a:xfrm>
          <a:custGeom>
            <a:avLst/>
            <a:gdLst/>
            <a:ahLst/>
            <a:cxnLst/>
            <a:rect r="r" b="b" t="t" l="l"/>
            <a:pathLst>
              <a:path h="2022850" w="1752649">
                <a:moveTo>
                  <a:pt x="0" y="0"/>
                </a:moveTo>
                <a:lnTo>
                  <a:pt x="1752650" y="0"/>
                </a:lnTo>
                <a:lnTo>
                  <a:pt x="1752650" y="2022850"/>
                </a:lnTo>
                <a:lnTo>
                  <a:pt x="0" y="202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1675" y="5048250"/>
            <a:ext cx="7024649" cy="5013843"/>
          </a:xfrm>
          <a:custGeom>
            <a:avLst/>
            <a:gdLst/>
            <a:ahLst/>
            <a:cxnLst/>
            <a:rect r="r" b="b" t="t" l="l"/>
            <a:pathLst>
              <a:path h="5013843" w="7024649">
                <a:moveTo>
                  <a:pt x="0" y="0"/>
                </a:moveTo>
                <a:lnTo>
                  <a:pt x="7024650" y="0"/>
                </a:lnTo>
                <a:lnTo>
                  <a:pt x="7024650" y="5013843"/>
                </a:lnTo>
                <a:lnTo>
                  <a:pt x="0" y="50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Practice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57050" y="2405274"/>
            <a:ext cx="2321879" cy="29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688">
                <a:solidFill>
                  <a:srgbClr val="005336"/>
                </a:solidFill>
                <a:latin typeface="Calibri (MS)"/>
                <a:ea typeface="Calibri (MS)"/>
                <a:cs typeface="Calibri (MS)"/>
                <a:sym typeface="Calibri (MS)"/>
              </a:rPr>
              <a:t>Artwork by @allison_horst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005036" y="5339953"/>
            <a:ext cx="7206615" cy="4589859"/>
          </a:xfrm>
          <a:prstGeom prst="line">
            <a:avLst/>
          </a:prstGeom>
          <a:ln cap="flat" w="76200">
            <a:solidFill>
              <a:srgbClr val="2180FF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Supervised Learning: Recap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1768" y="2528457"/>
            <a:ext cx="500494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Uses labeled dataset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78376" y="2026515"/>
            <a:ext cx="1776816" cy="2047533"/>
            <a:chOff x="0" y="0"/>
            <a:chExt cx="2369088" cy="273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08047" y="948037"/>
              <a:ext cx="374315" cy="424153"/>
            </a:xfrm>
            <a:custGeom>
              <a:avLst/>
              <a:gdLst/>
              <a:ahLst/>
              <a:cxnLst/>
              <a:rect r="r" b="b" t="t" l="l"/>
              <a:pathLst>
                <a:path h="424153" w="374315">
                  <a:moveTo>
                    <a:pt x="0" y="0"/>
                  </a:moveTo>
                  <a:lnTo>
                    <a:pt x="374314" y="0"/>
                  </a:lnTo>
                  <a:lnTo>
                    <a:pt x="374314" y="424152"/>
                  </a:lnTo>
                  <a:lnTo>
                    <a:pt x="0" y="42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42691" y="488483"/>
              <a:ext cx="619421" cy="517733"/>
            </a:xfrm>
            <a:custGeom>
              <a:avLst/>
              <a:gdLst/>
              <a:ahLst/>
              <a:cxnLst/>
              <a:rect r="r" b="b" t="t" l="l"/>
              <a:pathLst>
                <a:path h="517733" w="619421">
                  <a:moveTo>
                    <a:pt x="0" y="0"/>
                  </a:moveTo>
                  <a:lnTo>
                    <a:pt x="619421" y="0"/>
                  </a:lnTo>
                  <a:lnTo>
                    <a:pt x="619421" y="517733"/>
                  </a:lnTo>
                  <a:lnTo>
                    <a:pt x="0" y="51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3875" y="2071987"/>
              <a:ext cx="578816" cy="658057"/>
            </a:xfrm>
            <a:custGeom>
              <a:avLst/>
              <a:gdLst/>
              <a:ahLst/>
              <a:cxnLst/>
              <a:rect r="r" b="b" t="t" l="l"/>
              <a:pathLst>
                <a:path h="658057" w="578816">
                  <a:moveTo>
                    <a:pt x="0" y="0"/>
                  </a:moveTo>
                  <a:lnTo>
                    <a:pt x="578816" y="0"/>
                  </a:lnTo>
                  <a:lnTo>
                    <a:pt x="578816" y="658058"/>
                  </a:lnTo>
                  <a:lnTo>
                    <a:pt x="0" y="658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6817" y="983350"/>
              <a:ext cx="467648" cy="509005"/>
            </a:xfrm>
            <a:custGeom>
              <a:avLst/>
              <a:gdLst/>
              <a:ahLst/>
              <a:cxnLst/>
              <a:rect r="r" b="b" t="t" l="l"/>
              <a:pathLst>
                <a:path h="509005" w="467648">
                  <a:moveTo>
                    <a:pt x="0" y="0"/>
                  </a:moveTo>
                  <a:lnTo>
                    <a:pt x="467648" y="0"/>
                  </a:lnTo>
                  <a:lnTo>
                    <a:pt x="467648" y="509005"/>
                  </a:lnTo>
                  <a:lnTo>
                    <a:pt x="0" y="509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2600" y="150073"/>
              <a:ext cx="683731" cy="707183"/>
            </a:xfrm>
            <a:custGeom>
              <a:avLst/>
              <a:gdLst/>
              <a:ahLst/>
              <a:cxnLst/>
              <a:rect r="r" b="b" t="t" l="l"/>
              <a:pathLst>
                <a:path h="707183" w="683731">
                  <a:moveTo>
                    <a:pt x="0" y="0"/>
                  </a:moveTo>
                  <a:lnTo>
                    <a:pt x="683731" y="0"/>
                  </a:lnTo>
                  <a:lnTo>
                    <a:pt x="683731" y="707183"/>
                  </a:lnTo>
                  <a:lnTo>
                    <a:pt x="0" y="70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0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1795" y="1619196"/>
              <a:ext cx="558847" cy="737207"/>
            </a:xfrm>
            <a:custGeom>
              <a:avLst/>
              <a:gdLst/>
              <a:ahLst/>
              <a:cxnLst/>
              <a:rect r="r" b="b" t="t" l="l"/>
              <a:pathLst>
                <a:path h="737207" w="558847">
                  <a:moveTo>
                    <a:pt x="0" y="0"/>
                  </a:moveTo>
                  <a:lnTo>
                    <a:pt x="558846" y="0"/>
                  </a:lnTo>
                  <a:lnTo>
                    <a:pt x="558846" y="737208"/>
                  </a:lnTo>
                  <a:lnTo>
                    <a:pt x="0" y="737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28902" y="1619196"/>
              <a:ext cx="540214" cy="905582"/>
            </a:xfrm>
            <a:custGeom>
              <a:avLst/>
              <a:gdLst/>
              <a:ahLst/>
              <a:cxnLst/>
              <a:rect r="r" b="b" t="t" l="l"/>
              <a:pathLst>
                <a:path h="905582" w="540214">
                  <a:moveTo>
                    <a:pt x="0" y="0"/>
                  </a:moveTo>
                  <a:lnTo>
                    <a:pt x="540214" y="0"/>
                  </a:lnTo>
                  <a:lnTo>
                    <a:pt x="540214" y="905582"/>
                  </a:lnTo>
                  <a:lnTo>
                    <a:pt x="0" y="905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10747" y="1462313"/>
              <a:ext cx="441873" cy="562853"/>
            </a:xfrm>
            <a:custGeom>
              <a:avLst/>
              <a:gdLst/>
              <a:ahLst/>
              <a:cxnLst/>
              <a:rect r="r" b="b" t="t" l="l"/>
              <a:pathLst>
                <a:path h="562853" w="441873">
                  <a:moveTo>
                    <a:pt x="0" y="0"/>
                  </a:moveTo>
                  <a:lnTo>
                    <a:pt x="441873" y="0"/>
                  </a:lnTo>
                  <a:lnTo>
                    <a:pt x="441873" y="562853"/>
                  </a:lnTo>
                  <a:lnTo>
                    <a:pt x="0" y="56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2159" y="1093849"/>
              <a:ext cx="322005" cy="437715"/>
            </a:xfrm>
            <a:custGeom>
              <a:avLst/>
              <a:gdLst/>
              <a:ahLst/>
              <a:cxnLst/>
              <a:rect r="r" b="b" t="t" l="l"/>
              <a:pathLst>
                <a:path h="437715" w="322005">
                  <a:moveTo>
                    <a:pt x="0" y="0"/>
                  </a:moveTo>
                  <a:lnTo>
                    <a:pt x="322005" y="0"/>
                  </a:lnTo>
                  <a:lnTo>
                    <a:pt x="322005" y="437715"/>
                  </a:lnTo>
                  <a:lnTo>
                    <a:pt x="0" y="437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2700000">
              <a:off x="2021712" y="1806567"/>
              <a:ext cx="287776" cy="287776"/>
            </a:xfrm>
            <a:custGeom>
              <a:avLst/>
              <a:gdLst/>
              <a:ahLst/>
              <a:cxnLst/>
              <a:rect r="r" b="b" t="t" l="l"/>
              <a:pathLst>
                <a:path h="287776" w="287776">
                  <a:moveTo>
                    <a:pt x="0" y="0"/>
                  </a:moveTo>
                  <a:lnTo>
                    <a:pt x="287776" y="0"/>
                  </a:lnTo>
                  <a:lnTo>
                    <a:pt x="287776" y="287776"/>
                  </a:lnTo>
                  <a:lnTo>
                    <a:pt x="0" y="287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067380" y="1874521"/>
              <a:ext cx="196441" cy="132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"/>
                </a:lnSpc>
              </a:pPr>
              <a:r>
                <a:rPr lang="en-US" sz="508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-2700000">
              <a:off x="1903718" y="761576"/>
              <a:ext cx="260762" cy="260762"/>
            </a:xfrm>
            <a:custGeom>
              <a:avLst/>
              <a:gdLst/>
              <a:ahLst/>
              <a:cxnLst/>
              <a:rect r="r" b="b" t="t" l="l"/>
              <a:pathLst>
                <a:path h="260762" w="260762">
                  <a:moveTo>
                    <a:pt x="0" y="0"/>
                  </a:moveTo>
                  <a:lnTo>
                    <a:pt x="260762" y="0"/>
                  </a:lnTo>
                  <a:lnTo>
                    <a:pt x="260762" y="260762"/>
                  </a:lnTo>
                  <a:lnTo>
                    <a:pt x="0" y="260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45099" y="830887"/>
              <a:ext cx="178001" cy="11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5"/>
                </a:lnSpc>
              </a:pPr>
              <a:r>
                <a:rPr lang="en-US" sz="46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10484113">
              <a:off x="208794" y="875835"/>
              <a:ext cx="260762" cy="260762"/>
            </a:xfrm>
            <a:custGeom>
              <a:avLst/>
              <a:gdLst/>
              <a:ahLst/>
              <a:cxnLst/>
              <a:rect r="r" b="b" t="t" l="l"/>
              <a:pathLst>
                <a:path h="260762" w="260762">
                  <a:moveTo>
                    <a:pt x="0" y="0"/>
                  </a:moveTo>
                  <a:lnTo>
                    <a:pt x="260762" y="0"/>
                  </a:lnTo>
                  <a:lnTo>
                    <a:pt x="260762" y="260762"/>
                  </a:lnTo>
                  <a:lnTo>
                    <a:pt x="0" y="260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2370714">
              <a:off x="253079" y="946582"/>
              <a:ext cx="178001" cy="11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5"/>
                </a:lnSpc>
              </a:pPr>
              <a:r>
                <a:rPr lang="en-US" sz="46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-5190462">
              <a:off x="1064823" y="7700"/>
              <a:ext cx="260762" cy="260762"/>
            </a:xfrm>
            <a:custGeom>
              <a:avLst/>
              <a:gdLst/>
              <a:ahLst/>
              <a:cxnLst/>
              <a:rect r="r" b="b" t="t" l="l"/>
              <a:pathLst>
                <a:path h="260762" w="260762">
                  <a:moveTo>
                    <a:pt x="0" y="0"/>
                  </a:moveTo>
                  <a:lnTo>
                    <a:pt x="260762" y="0"/>
                  </a:lnTo>
                  <a:lnTo>
                    <a:pt x="260762" y="260762"/>
                  </a:lnTo>
                  <a:lnTo>
                    <a:pt x="0" y="260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2490462">
              <a:off x="1102917" y="78257"/>
              <a:ext cx="178001" cy="11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5"/>
                </a:lnSpc>
              </a:pPr>
              <a:r>
                <a:rPr lang="en-US" sz="46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10484113">
              <a:off x="11413" y="1701152"/>
              <a:ext cx="260762" cy="260762"/>
            </a:xfrm>
            <a:custGeom>
              <a:avLst/>
              <a:gdLst/>
              <a:ahLst/>
              <a:cxnLst/>
              <a:rect r="r" b="b" t="t" l="l"/>
              <a:pathLst>
                <a:path h="260762" w="260762">
                  <a:moveTo>
                    <a:pt x="0" y="0"/>
                  </a:moveTo>
                  <a:lnTo>
                    <a:pt x="260763" y="0"/>
                  </a:lnTo>
                  <a:lnTo>
                    <a:pt x="260763" y="260762"/>
                  </a:lnTo>
                  <a:lnTo>
                    <a:pt x="0" y="260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2370714">
              <a:off x="55699" y="1771899"/>
              <a:ext cx="178001" cy="11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5"/>
                </a:lnSpc>
              </a:pPr>
              <a:r>
                <a:rPr lang="en-US" sz="46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9414739">
              <a:off x="1068234" y="861318"/>
              <a:ext cx="138036" cy="138036"/>
            </a:xfrm>
            <a:custGeom>
              <a:avLst/>
              <a:gdLst/>
              <a:ahLst/>
              <a:cxnLst/>
              <a:rect r="r" b="b" t="t" l="l"/>
              <a:pathLst>
                <a:path h="138036" w="138036">
                  <a:moveTo>
                    <a:pt x="0" y="0"/>
                  </a:moveTo>
                  <a:lnTo>
                    <a:pt x="138036" y="0"/>
                  </a:lnTo>
                  <a:lnTo>
                    <a:pt x="138036" y="138036"/>
                  </a:lnTo>
                  <a:lnTo>
                    <a:pt x="0" y="13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1301339">
              <a:off x="1091860" y="894063"/>
              <a:ext cx="94226" cy="63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"/>
                </a:lnSpc>
              </a:pPr>
              <a:r>
                <a:rPr lang="en-US" sz="244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-2700000">
              <a:off x="1881844" y="1192244"/>
              <a:ext cx="155141" cy="155141"/>
            </a:xfrm>
            <a:custGeom>
              <a:avLst/>
              <a:gdLst/>
              <a:ahLst/>
              <a:cxnLst/>
              <a:rect r="r" b="b" t="t" l="l"/>
              <a:pathLst>
                <a:path h="155141" w="155141">
                  <a:moveTo>
                    <a:pt x="0" y="0"/>
                  </a:moveTo>
                  <a:lnTo>
                    <a:pt x="155141" y="0"/>
                  </a:lnTo>
                  <a:lnTo>
                    <a:pt x="155141" y="155141"/>
                  </a:lnTo>
                  <a:lnTo>
                    <a:pt x="0" y="155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06463" y="1239148"/>
              <a:ext cx="105902" cy="61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"/>
                </a:lnSpc>
              </a:pPr>
              <a:r>
                <a:rPr lang="en-US" sz="274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10484113">
              <a:off x="804545" y="1636420"/>
              <a:ext cx="260762" cy="260762"/>
            </a:xfrm>
            <a:custGeom>
              <a:avLst/>
              <a:gdLst/>
              <a:ahLst/>
              <a:cxnLst/>
              <a:rect r="r" b="b" t="t" l="l"/>
              <a:pathLst>
                <a:path h="260762" w="260762">
                  <a:moveTo>
                    <a:pt x="0" y="0"/>
                  </a:moveTo>
                  <a:lnTo>
                    <a:pt x="260762" y="0"/>
                  </a:lnTo>
                  <a:lnTo>
                    <a:pt x="260762" y="260762"/>
                  </a:lnTo>
                  <a:lnTo>
                    <a:pt x="0" y="260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2370714">
              <a:off x="848830" y="1707168"/>
              <a:ext cx="178001" cy="11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5"/>
                </a:lnSpc>
              </a:pPr>
              <a:r>
                <a:rPr lang="en-US" sz="46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-2700000">
              <a:off x="1324516" y="2408449"/>
              <a:ext cx="232658" cy="232658"/>
            </a:xfrm>
            <a:custGeom>
              <a:avLst/>
              <a:gdLst/>
              <a:ahLst/>
              <a:cxnLst/>
              <a:rect r="r" b="b" t="t" l="l"/>
              <a:pathLst>
                <a:path h="232658" w="232658">
                  <a:moveTo>
                    <a:pt x="0" y="0"/>
                  </a:moveTo>
                  <a:lnTo>
                    <a:pt x="232658" y="0"/>
                  </a:lnTo>
                  <a:lnTo>
                    <a:pt x="232658" y="232658"/>
                  </a:lnTo>
                  <a:lnTo>
                    <a:pt x="0" y="232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361437" y="2478789"/>
              <a:ext cx="158817" cy="9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"/>
                </a:lnSpc>
              </a:pPr>
              <a:r>
                <a:rPr lang="en-US" sz="411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5005797" y="833754"/>
            <a:ext cx="1770903" cy="1770903"/>
          </a:xfrm>
          <a:custGeom>
            <a:avLst/>
            <a:gdLst/>
            <a:ahLst/>
            <a:cxnLst/>
            <a:rect r="r" b="b" t="t" l="l"/>
            <a:pathLst>
              <a:path h="1770903" w="1770903">
                <a:moveTo>
                  <a:pt x="0" y="0"/>
                </a:moveTo>
                <a:lnTo>
                  <a:pt x="1770903" y="0"/>
                </a:lnTo>
                <a:lnTo>
                  <a:pt x="1770903" y="1770903"/>
                </a:lnTo>
                <a:lnTo>
                  <a:pt x="0" y="17709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095375"/>
            <a:ext cx="1075690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Supervised Learning</a:t>
            </a:r>
          </a:p>
        </p:txBody>
      </p:sp>
    </p:spTree>
  </p:cSld>
  <p:clrMapOvr>
    <a:masterClrMapping/>
  </p:clrMapOvr>
  <p:transition spd="med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8115300" cy="9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Supervised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1768" y="2528457"/>
            <a:ext cx="500494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Uses labeled dataset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52981" y="158425"/>
            <a:ext cx="6760334" cy="7790344"/>
            <a:chOff x="0" y="0"/>
            <a:chExt cx="9013779" cy="10387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35361" y="3607038"/>
              <a:ext cx="1424172" cy="1613793"/>
            </a:xfrm>
            <a:custGeom>
              <a:avLst/>
              <a:gdLst/>
              <a:ahLst/>
              <a:cxnLst/>
              <a:rect r="r" b="b" t="t" l="l"/>
              <a:pathLst>
                <a:path h="1613793" w="1424172">
                  <a:moveTo>
                    <a:pt x="0" y="0"/>
                  </a:moveTo>
                  <a:lnTo>
                    <a:pt x="1424173" y="0"/>
                  </a:lnTo>
                  <a:lnTo>
                    <a:pt x="1424173" y="1613793"/>
                  </a:lnTo>
                  <a:lnTo>
                    <a:pt x="0" y="1613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108598" y="1858554"/>
              <a:ext cx="2356740" cy="1969842"/>
            </a:xfrm>
            <a:custGeom>
              <a:avLst/>
              <a:gdLst/>
              <a:ahLst/>
              <a:cxnLst/>
              <a:rect r="r" b="b" t="t" l="l"/>
              <a:pathLst>
                <a:path h="1969842" w="2356740">
                  <a:moveTo>
                    <a:pt x="0" y="0"/>
                  </a:moveTo>
                  <a:lnTo>
                    <a:pt x="2356740" y="0"/>
                  </a:lnTo>
                  <a:lnTo>
                    <a:pt x="2356740" y="1969842"/>
                  </a:lnTo>
                  <a:lnTo>
                    <a:pt x="0" y="1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06349" y="7883385"/>
              <a:ext cx="2202248" cy="2503741"/>
            </a:xfrm>
            <a:custGeom>
              <a:avLst/>
              <a:gdLst/>
              <a:ahLst/>
              <a:cxnLst/>
              <a:rect r="r" b="b" t="t" l="l"/>
              <a:pathLst>
                <a:path h="2503741" w="2202248">
                  <a:moveTo>
                    <a:pt x="0" y="0"/>
                  </a:moveTo>
                  <a:lnTo>
                    <a:pt x="2202249" y="0"/>
                  </a:lnTo>
                  <a:lnTo>
                    <a:pt x="2202249" y="2503741"/>
                  </a:lnTo>
                  <a:lnTo>
                    <a:pt x="0" y="2503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76120" y="3741396"/>
              <a:ext cx="1779283" cy="1936635"/>
            </a:xfrm>
            <a:custGeom>
              <a:avLst/>
              <a:gdLst/>
              <a:ahLst/>
              <a:cxnLst/>
              <a:rect r="r" b="b" t="t" l="l"/>
              <a:pathLst>
                <a:path h="1936635" w="1779283">
                  <a:moveTo>
                    <a:pt x="0" y="0"/>
                  </a:moveTo>
                  <a:lnTo>
                    <a:pt x="1779283" y="0"/>
                  </a:lnTo>
                  <a:lnTo>
                    <a:pt x="1779283" y="1936635"/>
                  </a:lnTo>
                  <a:lnTo>
                    <a:pt x="0" y="1936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54693" y="570990"/>
              <a:ext cx="2601421" cy="2690652"/>
            </a:xfrm>
            <a:custGeom>
              <a:avLst/>
              <a:gdLst/>
              <a:ahLst/>
              <a:cxnLst/>
              <a:rect r="r" b="b" t="t" l="l"/>
              <a:pathLst>
                <a:path h="2690652" w="2601421">
                  <a:moveTo>
                    <a:pt x="0" y="0"/>
                  </a:moveTo>
                  <a:lnTo>
                    <a:pt x="2601420" y="0"/>
                  </a:lnTo>
                  <a:lnTo>
                    <a:pt x="2601420" y="2690652"/>
                  </a:lnTo>
                  <a:lnTo>
                    <a:pt x="0" y="2690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39492" y="6160631"/>
              <a:ext cx="2126269" cy="2804886"/>
            </a:xfrm>
            <a:custGeom>
              <a:avLst/>
              <a:gdLst/>
              <a:ahLst/>
              <a:cxnLst/>
              <a:rect r="r" b="b" t="t" l="l"/>
              <a:pathLst>
                <a:path h="2804886" w="2126269">
                  <a:moveTo>
                    <a:pt x="0" y="0"/>
                  </a:moveTo>
                  <a:lnTo>
                    <a:pt x="2126269" y="0"/>
                  </a:lnTo>
                  <a:lnTo>
                    <a:pt x="2126269" y="2804886"/>
                  </a:lnTo>
                  <a:lnTo>
                    <a:pt x="0" y="280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817083" y="6160631"/>
              <a:ext cx="2055376" cy="3445508"/>
            </a:xfrm>
            <a:custGeom>
              <a:avLst/>
              <a:gdLst/>
              <a:ahLst/>
              <a:cxnLst/>
              <a:rect r="r" b="b" t="t" l="l"/>
              <a:pathLst>
                <a:path h="3445508" w="2055376">
                  <a:moveTo>
                    <a:pt x="0" y="0"/>
                  </a:moveTo>
                  <a:lnTo>
                    <a:pt x="2055376" y="0"/>
                  </a:lnTo>
                  <a:lnTo>
                    <a:pt x="2055376" y="3445508"/>
                  </a:lnTo>
                  <a:lnTo>
                    <a:pt x="0" y="344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45636" y="5563731"/>
              <a:ext cx="1681213" cy="2141511"/>
            </a:xfrm>
            <a:custGeom>
              <a:avLst/>
              <a:gdLst/>
              <a:ahLst/>
              <a:cxnLst/>
              <a:rect r="r" b="b" t="t" l="l"/>
              <a:pathLst>
                <a:path h="2141511" w="1681213">
                  <a:moveTo>
                    <a:pt x="0" y="0"/>
                  </a:moveTo>
                  <a:lnTo>
                    <a:pt x="1681213" y="0"/>
                  </a:lnTo>
                  <a:lnTo>
                    <a:pt x="1681213" y="2141511"/>
                  </a:lnTo>
                  <a:lnTo>
                    <a:pt x="0" y="2141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981666" y="4161816"/>
              <a:ext cx="1225148" cy="1665394"/>
            </a:xfrm>
            <a:custGeom>
              <a:avLst/>
              <a:gdLst/>
              <a:ahLst/>
              <a:cxnLst/>
              <a:rect r="r" b="b" t="t" l="l"/>
              <a:pathLst>
                <a:path h="1665394" w="1225148">
                  <a:moveTo>
                    <a:pt x="0" y="0"/>
                  </a:moveTo>
                  <a:lnTo>
                    <a:pt x="1225148" y="0"/>
                  </a:lnTo>
                  <a:lnTo>
                    <a:pt x="1225148" y="1665395"/>
                  </a:lnTo>
                  <a:lnTo>
                    <a:pt x="0" y="1665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2700000">
              <a:off x="7692102" y="6873530"/>
              <a:ext cx="1094913" cy="1094913"/>
            </a:xfrm>
            <a:custGeom>
              <a:avLst/>
              <a:gdLst/>
              <a:ahLst/>
              <a:cxnLst/>
              <a:rect r="r" b="b" t="t" l="l"/>
              <a:pathLst>
                <a:path h="1094913" w="1094913">
                  <a:moveTo>
                    <a:pt x="0" y="0"/>
                  </a:moveTo>
                  <a:lnTo>
                    <a:pt x="1094913" y="0"/>
                  </a:lnTo>
                  <a:lnTo>
                    <a:pt x="1094913" y="1094913"/>
                  </a:lnTo>
                  <a:lnTo>
                    <a:pt x="0" y="1094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865855" y="7166456"/>
              <a:ext cx="747406" cy="469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-2700000">
              <a:off x="7243165" y="2897603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400608" y="3159455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10484113">
              <a:off x="794409" y="3332329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4" y="0"/>
                  </a:lnTo>
                  <a:lnTo>
                    <a:pt x="992134" y="992134"/>
                  </a:lnTo>
                  <a:lnTo>
                    <a:pt x="0" y="992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2370714">
              <a:off x="963494" y="3599858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-5190462">
              <a:off x="4051381" y="29296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4"/>
                  </a:lnTo>
                  <a:lnTo>
                    <a:pt x="0" y="992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-2490462">
              <a:off x="4195703" y="296120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10484113">
              <a:off x="43425" y="6472451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4" y="0"/>
                  </a:lnTo>
                  <a:lnTo>
                    <a:pt x="992134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2370714">
              <a:off x="212510" y="6739979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9414739">
              <a:off x="4064359" y="3277096"/>
              <a:ext cx="525192" cy="525192"/>
            </a:xfrm>
            <a:custGeom>
              <a:avLst/>
              <a:gdLst/>
              <a:ahLst/>
              <a:cxnLst/>
              <a:rect r="r" b="b" t="t" l="l"/>
              <a:pathLst>
                <a:path h="525192" w="525192">
                  <a:moveTo>
                    <a:pt x="0" y="0"/>
                  </a:moveTo>
                  <a:lnTo>
                    <a:pt x="525192" y="0"/>
                  </a:lnTo>
                  <a:lnTo>
                    <a:pt x="525192" y="525193"/>
                  </a:lnTo>
                  <a:lnTo>
                    <a:pt x="0" y="52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1301339">
              <a:off x="4151075" y="3418265"/>
              <a:ext cx="358505" cy="225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"/>
                </a:lnSpc>
              </a:pPr>
              <a:r>
                <a:rPr lang="en-US" sz="928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-2700000">
              <a:off x="7159937" y="4536184"/>
              <a:ext cx="590273" cy="590273"/>
            </a:xfrm>
            <a:custGeom>
              <a:avLst/>
              <a:gdLst/>
              <a:ahLst/>
              <a:cxnLst/>
              <a:rect r="r" b="b" t="t" l="l"/>
              <a:pathLst>
                <a:path h="590273" w="590273">
                  <a:moveTo>
                    <a:pt x="0" y="0"/>
                  </a:moveTo>
                  <a:lnTo>
                    <a:pt x="590273" y="0"/>
                  </a:lnTo>
                  <a:lnTo>
                    <a:pt x="590273" y="590273"/>
                  </a:lnTo>
                  <a:lnTo>
                    <a:pt x="0" y="590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7253608" y="4695592"/>
              <a:ext cx="402930" cy="251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60"/>
                </a:lnSpc>
              </a:pPr>
              <a:r>
                <a:rPr lang="en-US" sz="104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10484113">
              <a:off x="3061090" y="6226164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2370714">
              <a:off x="3230175" y="6493692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-2700000">
              <a:off x="5039446" y="9163536"/>
              <a:ext cx="885206" cy="885206"/>
            </a:xfrm>
            <a:custGeom>
              <a:avLst/>
              <a:gdLst/>
              <a:ahLst/>
              <a:cxnLst/>
              <a:rect r="r" b="b" t="t" l="l"/>
              <a:pathLst>
                <a:path h="885206" w="885206">
                  <a:moveTo>
                    <a:pt x="0" y="0"/>
                  </a:moveTo>
                  <a:lnTo>
                    <a:pt x="885206" y="0"/>
                  </a:lnTo>
                  <a:lnTo>
                    <a:pt x="885206" y="885206"/>
                  </a:lnTo>
                  <a:lnTo>
                    <a:pt x="0" y="885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5179920" y="9412111"/>
              <a:ext cx="604257" cy="367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0"/>
                </a:lnSpc>
              </a:pPr>
              <a:r>
                <a:rPr lang="en-US" sz="1564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5005797" y="833754"/>
            <a:ext cx="1770903" cy="1770903"/>
          </a:xfrm>
          <a:custGeom>
            <a:avLst/>
            <a:gdLst/>
            <a:ahLst/>
            <a:cxnLst/>
            <a:rect r="r" b="b" t="t" l="l"/>
            <a:pathLst>
              <a:path h="1770903" w="1770903">
                <a:moveTo>
                  <a:pt x="0" y="0"/>
                </a:moveTo>
                <a:lnTo>
                  <a:pt x="1770903" y="0"/>
                </a:lnTo>
                <a:lnTo>
                  <a:pt x="1770903" y="1770903"/>
                </a:lnTo>
                <a:lnTo>
                  <a:pt x="0" y="17709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8115300" cy="97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Supervised Learning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52981" y="158425"/>
            <a:ext cx="6760334" cy="7790344"/>
            <a:chOff x="0" y="0"/>
            <a:chExt cx="9013779" cy="10387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835361" y="3607038"/>
              <a:ext cx="1424172" cy="1613793"/>
            </a:xfrm>
            <a:custGeom>
              <a:avLst/>
              <a:gdLst/>
              <a:ahLst/>
              <a:cxnLst/>
              <a:rect r="r" b="b" t="t" l="l"/>
              <a:pathLst>
                <a:path h="1613793" w="1424172">
                  <a:moveTo>
                    <a:pt x="0" y="0"/>
                  </a:moveTo>
                  <a:lnTo>
                    <a:pt x="1424173" y="0"/>
                  </a:lnTo>
                  <a:lnTo>
                    <a:pt x="1424173" y="1613793"/>
                  </a:lnTo>
                  <a:lnTo>
                    <a:pt x="0" y="1613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108598" y="1858554"/>
              <a:ext cx="2356740" cy="1969842"/>
            </a:xfrm>
            <a:custGeom>
              <a:avLst/>
              <a:gdLst/>
              <a:ahLst/>
              <a:cxnLst/>
              <a:rect r="r" b="b" t="t" l="l"/>
              <a:pathLst>
                <a:path h="1969842" w="2356740">
                  <a:moveTo>
                    <a:pt x="0" y="0"/>
                  </a:moveTo>
                  <a:lnTo>
                    <a:pt x="2356740" y="0"/>
                  </a:lnTo>
                  <a:lnTo>
                    <a:pt x="2356740" y="1969842"/>
                  </a:lnTo>
                  <a:lnTo>
                    <a:pt x="0" y="1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906349" y="7883385"/>
              <a:ext cx="2202248" cy="2503741"/>
            </a:xfrm>
            <a:custGeom>
              <a:avLst/>
              <a:gdLst/>
              <a:ahLst/>
              <a:cxnLst/>
              <a:rect r="r" b="b" t="t" l="l"/>
              <a:pathLst>
                <a:path h="2503741" w="2202248">
                  <a:moveTo>
                    <a:pt x="0" y="0"/>
                  </a:moveTo>
                  <a:lnTo>
                    <a:pt x="2202249" y="0"/>
                  </a:lnTo>
                  <a:lnTo>
                    <a:pt x="2202249" y="2503741"/>
                  </a:lnTo>
                  <a:lnTo>
                    <a:pt x="0" y="2503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6120" y="3741396"/>
              <a:ext cx="1779283" cy="1936635"/>
            </a:xfrm>
            <a:custGeom>
              <a:avLst/>
              <a:gdLst/>
              <a:ahLst/>
              <a:cxnLst/>
              <a:rect r="r" b="b" t="t" l="l"/>
              <a:pathLst>
                <a:path h="1936635" w="1779283">
                  <a:moveTo>
                    <a:pt x="0" y="0"/>
                  </a:moveTo>
                  <a:lnTo>
                    <a:pt x="1779283" y="0"/>
                  </a:lnTo>
                  <a:lnTo>
                    <a:pt x="1779283" y="1936635"/>
                  </a:lnTo>
                  <a:lnTo>
                    <a:pt x="0" y="1936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54693" y="570990"/>
              <a:ext cx="2601421" cy="2690652"/>
            </a:xfrm>
            <a:custGeom>
              <a:avLst/>
              <a:gdLst/>
              <a:ahLst/>
              <a:cxnLst/>
              <a:rect r="r" b="b" t="t" l="l"/>
              <a:pathLst>
                <a:path h="2690652" w="2601421">
                  <a:moveTo>
                    <a:pt x="0" y="0"/>
                  </a:moveTo>
                  <a:lnTo>
                    <a:pt x="2601420" y="0"/>
                  </a:lnTo>
                  <a:lnTo>
                    <a:pt x="2601420" y="2690652"/>
                  </a:lnTo>
                  <a:lnTo>
                    <a:pt x="0" y="2690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39492" y="6160631"/>
              <a:ext cx="2126269" cy="2804886"/>
            </a:xfrm>
            <a:custGeom>
              <a:avLst/>
              <a:gdLst/>
              <a:ahLst/>
              <a:cxnLst/>
              <a:rect r="r" b="b" t="t" l="l"/>
              <a:pathLst>
                <a:path h="2804886" w="2126269">
                  <a:moveTo>
                    <a:pt x="0" y="0"/>
                  </a:moveTo>
                  <a:lnTo>
                    <a:pt x="2126269" y="0"/>
                  </a:lnTo>
                  <a:lnTo>
                    <a:pt x="2126269" y="2804886"/>
                  </a:lnTo>
                  <a:lnTo>
                    <a:pt x="0" y="2804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817083" y="6160631"/>
              <a:ext cx="2055376" cy="3445508"/>
            </a:xfrm>
            <a:custGeom>
              <a:avLst/>
              <a:gdLst/>
              <a:ahLst/>
              <a:cxnLst/>
              <a:rect r="r" b="b" t="t" l="l"/>
              <a:pathLst>
                <a:path h="3445508" w="2055376">
                  <a:moveTo>
                    <a:pt x="0" y="0"/>
                  </a:moveTo>
                  <a:lnTo>
                    <a:pt x="2055376" y="0"/>
                  </a:lnTo>
                  <a:lnTo>
                    <a:pt x="2055376" y="3445508"/>
                  </a:lnTo>
                  <a:lnTo>
                    <a:pt x="0" y="344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45636" y="5563731"/>
              <a:ext cx="1681213" cy="2141511"/>
            </a:xfrm>
            <a:custGeom>
              <a:avLst/>
              <a:gdLst/>
              <a:ahLst/>
              <a:cxnLst/>
              <a:rect r="r" b="b" t="t" l="l"/>
              <a:pathLst>
                <a:path h="2141511" w="1681213">
                  <a:moveTo>
                    <a:pt x="0" y="0"/>
                  </a:moveTo>
                  <a:lnTo>
                    <a:pt x="1681213" y="0"/>
                  </a:lnTo>
                  <a:lnTo>
                    <a:pt x="1681213" y="2141511"/>
                  </a:lnTo>
                  <a:lnTo>
                    <a:pt x="0" y="2141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981666" y="4161816"/>
              <a:ext cx="1225148" cy="1665394"/>
            </a:xfrm>
            <a:custGeom>
              <a:avLst/>
              <a:gdLst/>
              <a:ahLst/>
              <a:cxnLst/>
              <a:rect r="r" b="b" t="t" l="l"/>
              <a:pathLst>
                <a:path h="1665394" w="1225148">
                  <a:moveTo>
                    <a:pt x="0" y="0"/>
                  </a:moveTo>
                  <a:lnTo>
                    <a:pt x="1225148" y="0"/>
                  </a:lnTo>
                  <a:lnTo>
                    <a:pt x="1225148" y="1665395"/>
                  </a:lnTo>
                  <a:lnTo>
                    <a:pt x="0" y="1665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2700000">
              <a:off x="7692102" y="6873530"/>
              <a:ext cx="1094913" cy="1094913"/>
            </a:xfrm>
            <a:custGeom>
              <a:avLst/>
              <a:gdLst/>
              <a:ahLst/>
              <a:cxnLst/>
              <a:rect r="r" b="b" t="t" l="l"/>
              <a:pathLst>
                <a:path h="1094913" w="1094913">
                  <a:moveTo>
                    <a:pt x="0" y="0"/>
                  </a:moveTo>
                  <a:lnTo>
                    <a:pt x="1094913" y="0"/>
                  </a:lnTo>
                  <a:lnTo>
                    <a:pt x="1094913" y="1094913"/>
                  </a:lnTo>
                  <a:lnTo>
                    <a:pt x="0" y="1094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865855" y="7166456"/>
              <a:ext cx="747406" cy="469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-2700000">
              <a:off x="7243165" y="2897603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400608" y="3159455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10484113">
              <a:off x="794409" y="3332329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4" y="0"/>
                  </a:lnTo>
                  <a:lnTo>
                    <a:pt x="992134" y="992134"/>
                  </a:lnTo>
                  <a:lnTo>
                    <a:pt x="0" y="992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2370714">
              <a:off x="963494" y="3599858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-5190462">
              <a:off x="4051381" y="29296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4"/>
                  </a:lnTo>
                  <a:lnTo>
                    <a:pt x="0" y="992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2490462">
              <a:off x="4195703" y="296120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10484113">
              <a:off x="43425" y="6472451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4" y="0"/>
                  </a:lnTo>
                  <a:lnTo>
                    <a:pt x="992134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2370714">
              <a:off x="212510" y="6739979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9414739">
              <a:off x="4064359" y="3277096"/>
              <a:ext cx="525192" cy="525192"/>
            </a:xfrm>
            <a:custGeom>
              <a:avLst/>
              <a:gdLst/>
              <a:ahLst/>
              <a:cxnLst/>
              <a:rect r="r" b="b" t="t" l="l"/>
              <a:pathLst>
                <a:path h="525192" w="525192">
                  <a:moveTo>
                    <a:pt x="0" y="0"/>
                  </a:moveTo>
                  <a:lnTo>
                    <a:pt x="525192" y="0"/>
                  </a:lnTo>
                  <a:lnTo>
                    <a:pt x="525192" y="525193"/>
                  </a:lnTo>
                  <a:lnTo>
                    <a:pt x="0" y="52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1301339">
              <a:off x="4151075" y="3418265"/>
              <a:ext cx="358505" cy="225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9"/>
                </a:lnSpc>
              </a:pPr>
              <a:r>
                <a:rPr lang="en-US" sz="928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-2700000">
              <a:off x="7159937" y="4536184"/>
              <a:ext cx="590273" cy="590273"/>
            </a:xfrm>
            <a:custGeom>
              <a:avLst/>
              <a:gdLst/>
              <a:ahLst/>
              <a:cxnLst/>
              <a:rect r="r" b="b" t="t" l="l"/>
              <a:pathLst>
                <a:path h="590273" w="590273">
                  <a:moveTo>
                    <a:pt x="0" y="0"/>
                  </a:moveTo>
                  <a:lnTo>
                    <a:pt x="590273" y="0"/>
                  </a:lnTo>
                  <a:lnTo>
                    <a:pt x="590273" y="590273"/>
                  </a:lnTo>
                  <a:lnTo>
                    <a:pt x="0" y="590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253608" y="4695592"/>
              <a:ext cx="402930" cy="251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60"/>
                </a:lnSpc>
              </a:pPr>
              <a:r>
                <a:rPr lang="en-US" sz="104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10484113">
              <a:off x="3061090" y="6226164"/>
              <a:ext cx="992133" cy="992133"/>
            </a:xfrm>
            <a:custGeom>
              <a:avLst/>
              <a:gdLst/>
              <a:ahLst/>
              <a:cxnLst/>
              <a:rect r="r" b="b" t="t" l="l"/>
              <a:pathLst>
                <a:path h="992133" w="992133">
                  <a:moveTo>
                    <a:pt x="0" y="0"/>
                  </a:moveTo>
                  <a:lnTo>
                    <a:pt x="992133" y="0"/>
                  </a:lnTo>
                  <a:lnTo>
                    <a:pt x="992133" y="992133"/>
                  </a:lnTo>
                  <a:lnTo>
                    <a:pt x="0" y="99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2370714">
              <a:off x="3230175" y="6493692"/>
              <a:ext cx="677247" cy="42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</a:pPr>
              <a:r>
                <a:rPr lang="en-US" sz="175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-2700000">
              <a:off x="5039446" y="9163536"/>
              <a:ext cx="885206" cy="885206"/>
            </a:xfrm>
            <a:custGeom>
              <a:avLst/>
              <a:gdLst/>
              <a:ahLst/>
              <a:cxnLst/>
              <a:rect r="r" b="b" t="t" l="l"/>
              <a:pathLst>
                <a:path h="885206" w="885206">
                  <a:moveTo>
                    <a:pt x="0" y="0"/>
                  </a:moveTo>
                  <a:lnTo>
                    <a:pt x="885206" y="0"/>
                  </a:lnTo>
                  <a:lnTo>
                    <a:pt x="885206" y="885206"/>
                  </a:lnTo>
                  <a:lnTo>
                    <a:pt x="0" y="885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5179920" y="9412111"/>
              <a:ext cx="604257" cy="367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0"/>
                </a:lnSpc>
              </a:pPr>
              <a:r>
                <a:rPr lang="en-US" sz="1564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95605" y="2794651"/>
            <a:ext cx="2563695" cy="2528444"/>
          </a:xfrm>
          <a:custGeom>
            <a:avLst/>
            <a:gdLst/>
            <a:ahLst/>
            <a:cxnLst/>
            <a:rect r="r" b="b" t="t" l="l"/>
            <a:pathLst>
              <a:path h="2528444" w="2563695">
                <a:moveTo>
                  <a:pt x="0" y="0"/>
                </a:moveTo>
                <a:lnTo>
                  <a:pt x="2563695" y="0"/>
                </a:lnTo>
                <a:lnTo>
                  <a:pt x="2563695" y="2528444"/>
                </a:lnTo>
                <a:lnTo>
                  <a:pt x="0" y="25284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51768" y="2528457"/>
            <a:ext cx="500494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Uses labeled dataset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434603"/>
            <a:ext cx="564877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Model learns from data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005797" y="833754"/>
            <a:ext cx="1770903" cy="1770903"/>
          </a:xfrm>
          <a:custGeom>
            <a:avLst/>
            <a:gdLst/>
            <a:ahLst/>
            <a:cxnLst/>
            <a:rect r="r" b="b" t="t" l="l"/>
            <a:pathLst>
              <a:path h="1770903" w="1770903">
                <a:moveTo>
                  <a:pt x="0" y="0"/>
                </a:moveTo>
                <a:lnTo>
                  <a:pt x="1770903" y="0"/>
                </a:lnTo>
                <a:lnTo>
                  <a:pt x="1770903" y="1770903"/>
                </a:lnTo>
                <a:lnTo>
                  <a:pt x="0" y="17709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29494" y="3081719"/>
            <a:ext cx="1695916" cy="1954308"/>
            <a:chOff x="0" y="0"/>
            <a:chExt cx="2261222" cy="26057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62150" y="904872"/>
              <a:ext cx="357272" cy="404841"/>
            </a:xfrm>
            <a:custGeom>
              <a:avLst/>
              <a:gdLst/>
              <a:ahLst/>
              <a:cxnLst/>
              <a:rect r="r" b="b" t="t" l="l"/>
              <a:pathLst>
                <a:path h="404841" w="357272">
                  <a:moveTo>
                    <a:pt x="0" y="0"/>
                  </a:moveTo>
                  <a:lnTo>
                    <a:pt x="357271" y="0"/>
                  </a:lnTo>
                  <a:lnTo>
                    <a:pt x="357271" y="404840"/>
                  </a:lnTo>
                  <a:lnTo>
                    <a:pt x="0" y="40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1557" y="466242"/>
              <a:ext cx="591218" cy="494160"/>
            </a:xfrm>
            <a:custGeom>
              <a:avLst/>
              <a:gdLst/>
              <a:ahLst/>
              <a:cxnLst/>
              <a:rect r="r" b="b" t="t" l="l"/>
              <a:pathLst>
                <a:path h="494160" w="591218">
                  <a:moveTo>
                    <a:pt x="0" y="0"/>
                  </a:moveTo>
                  <a:lnTo>
                    <a:pt x="591219" y="0"/>
                  </a:lnTo>
                  <a:lnTo>
                    <a:pt x="591219" y="494160"/>
                  </a:lnTo>
                  <a:lnTo>
                    <a:pt x="0" y="49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29095" y="1977648"/>
              <a:ext cx="552462" cy="628095"/>
            </a:xfrm>
            <a:custGeom>
              <a:avLst/>
              <a:gdLst/>
              <a:ahLst/>
              <a:cxnLst/>
              <a:rect r="r" b="b" t="t" l="l"/>
              <a:pathLst>
                <a:path h="628095" w="552462">
                  <a:moveTo>
                    <a:pt x="0" y="0"/>
                  </a:moveTo>
                  <a:lnTo>
                    <a:pt x="552462" y="0"/>
                  </a:lnTo>
                  <a:lnTo>
                    <a:pt x="552462" y="628096"/>
                  </a:lnTo>
                  <a:lnTo>
                    <a:pt x="0" y="628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45562" y="938577"/>
              <a:ext cx="446356" cy="485830"/>
            </a:xfrm>
            <a:custGeom>
              <a:avLst/>
              <a:gdLst/>
              <a:ahLst/>
              <a:cxnLst/>
              <a:rect r="r" b="b" t="t" l="l"/>
              <a:pathLst>
                <a:path h="485830" w="446356">
                  <a:moveTo>
                    <a:pt x="0" y="0"/>
                  </a:moveTo>
                  <a:lnTo>
                    <a:pt x="446356" y="0"/>
                  </a:lnTo>
                  <a:lnTo>
                    <a:pt x="446356" y="485830"/>
                  </a:lnTo>
                  <a:lnTo>
                    <a:pt x="0" y="485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65619" y="143240"/>
              <a:ext cx="652600" cy="674984"/>
            </a:xfrm>
            <a:custGeom>
              <a:avLst/>
              <a:gdLst/>
              <a:ahLst/>
              <a:cxnLst/>
              <a:rect r="r" b="b" t="t" l="l"/>
              <a:pathLst>
                <a:path h="674984" w="652600">
                  <a:moveTo>
                    <a:pt x="0" y="0"/>
                  </a:moveTo>
                  <a:lnTo>
                    <a:pt x="652599" y="0"/>
                  </a:lnTo>
                  <a:lnTo>
                    <a:pt x="652599" y="674985"/>
                  </a:lnTo>
                  <a:lnTo>
                    <a:pt x="0" y="674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5339" y="1545473"/>
              <a:ext cx="533402" cy="703642"/>
            </a:xfrm>
            <a:custGeom>
              <a:avLst/>
              <a:gdLst/>
              <a:ahLst/>
              <a:cxnLst/>
              <a:rect r="r" b="b" t="t" l="l"/>
              <a:pathLst>
                <a:path h="703642" w="533402">
                  <a:moveTo>
                    <a:pt x="0" y="0"/>
                  </a:moveTo>
                  <a:lnTo>
                    <a:pt x="533401" y="0"/>
                  </a:lnTo>
                  <a:lnTo>
                    <a:pt x="533401" y="703642"/>
                  </a:lnTo>
                  <a:lnTo>
                    <a:pt x="0" y="703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59290" y="1545473"/>
              <a:ext cx="515618" cy="864350"/>
            </a:xfrm>
            <a:custGeom>
              <a:avLst/>
              <a:gdLst/>
              <a:ahLst/>
              <a:cxnLst/>
              <a:rect r="r" b="b" t="t" l="l"/>
              <a:pathLst>
                <a:path h="864350" w="515618">
                  <a:moveTo>
                    <a:pt x="0" y="0"/>
                  </a:moveTo>
                  <a:lnTo>
                    <a:pt x="515617" y="0"/>
                  </a:lnTo>
                  <a:lnTo>
                    <a:pt x="515617" y="864350"/>
                  </a:lnTo>
                  <a:lnTo>
                    <a:pt x="0" y="86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4727" y="1395733"/>
              <a:ext cx="421754" cy="537226"/>
            </a:xfrm>
            <a:custGeom>
              <a:avLst/>
              <a:gdLst/>
              <a:ahLst/>
              <a:cxnLst/>
              <a:rect r="r" b="b" t="t" l="l"/>
              <a:pathLst>
                <a:path h="537226" w="421754">
                  <a:moveTo>
                    <a:pt x="0" y="0"/>
                  </a:moveTo>
                  <a:lnTo>
                    <a:pt x="421754" y="0"/>
                  </a:lnTo>
                  <a:lnTo>
                    <a:pt x="421754" y="537226"/>
                  </a:lnTo>
                  <a:lnTo>
                    <a:pt x="0" y="537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00577" y="1044045"/>
              <a:ext cx="307344" cy="417786"/>
            </a:xfrm>
            <a:custGeom>
              <a:avLst/>
              <a:gdLst/>
              <a:ahLst/>
              <a:cxnLst/>
              <a:rect r="r" b="b" t="t" l="l"/>
              <a:pathLst>
                <a:path h="417786" w="307344">
                  <a:moveTo>
                    <a:pt x="0" y="0"/>
                  </a:moveTo>
                  <a:lnTo>
                    <a:pt x="307345" y="0"/>
                  </a:lnTo>
                  <a:lnTo>
                    <a:pt x="307345" y="417785"/>
                  </a:lnTo>
                  <a:lnTo>
                    <a:pt x="0" y="417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700000">
              <a:off x="1929662" y="1724313"/>
              <a:ext cx="274673" cy="274673"/>
            </a:xfrm>
            <a:custGeom>
              <a:avLst/>
              <a:gdLst/>
              <a:ahLst/>
              <a:cxnLst/>
              <a:rect r="r" b="b" t="t" l="l"/>
              <a:pathLst>
                <a:path h="274673" w="274673">
                  <a:moveTo>
                    <a:pt x="0" y="0"/>
                  </a:moveTo>
                  <a:lnTo>
                    <a:pt x="274673" y="0"/>
                  </a:lnTo>
                  <a:lnTo>
                    <a:pt x="274673" y="274673"/>
                  </a:lnTo>
                  <a:lnTo>
                    <a:pt x="0" y="274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973251" y="1797830"/>
              <a:ext cx="187496" cy="1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"/>
                </a:lnSpc>
              </a:pPr>
              <a:r>
                <a:rPr lang="en-US" sz="485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-2700000">
              <a:off x="1817041" y="726901"/>
              <a:ext cx="248889" cy="248889"/>
            </a:xfrm>
            <a:custGeom>
              <a:avLst/>
              <a:gdLst/>
              <a:ahLst/>
              <a:cxnLst/>
              <a:rect r="r" b="b" t="t" l="l"/>
              <a:pathLst>
                <a:path h="248889" w="248889">
                  <a:moveTo>
                    <a:pt x="0" y="0"/>
                  </a:moveTo>
                  <a:lnTo>
                    <a:pt x="248889" y="0"/>
                  </a:lnTo>
                  <a:lnTo>
                    <a:pt x="248889" y="248889"/>
                  </a:lnTo>
                  <a:lnTo>
                    <a:pt x="0" y="248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856537" y="792623"/>
              <a:ext cx="169896" cy="10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"/>
                </a:lnSpc>
              </a:pPr>
              <a:r>
                <a:rPr lang="en-US" sz="44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10484113">
              <a:off x="199288" y="835957"/>
              <a:ext cx="248889" cy="248889"/>
            </a:xfrm>
            <a:custGeom>
              <a:avLst/>
              <a:gdLst/>
              <a:ahLst/>
              <a:cxnLst/>
              <a:rect r="r" b="b" t="t" l="l"/>
              <a:pathLst>
                <a:path h="248889" w="248889">
                  <a:moveTo>
                    <a:pt x="0" y="0"/>
                  </a:moveTo>
                  <a:lnTo>
                    <a:pt x="248889" y="0"/>
                  </a:lnTo>
                  <a:lnTo>
                    <a:pt x="248889" y="248890"/>
                  </a:lnTo>
                  <a:lnTo>
                    <a:pt x="0" y="248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2370714">
              <a:off x="241694" y="903099"/>
              <a:ext cx="169896" cy="10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"/>
                </a:lnSpc>
              </a:pPr>
              <a:r>
                <a:rPr lang="en-US" sz="44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-5190462">
              <a:off x="1016341" y="7349"/>
              <a:ext cx="248889" cy="248889"/>
            </a:xfrm>
            <a:custGeom>
              <a:avLst/>
              <a:gdLst/>
              <a:ahLst/>
              <a:cxnLst/>
              <a:rect r="r" b="b" t="t" l="l"/>
              <a:pathLst>
                <a:path h="248889" w="248889">
                  <a:moveTo>
                    <a:pt x="0" y="0"/>
                  </a:moveTo>
                  <a:lnTo>
                    <a:pt x="248889" y="0"/>
                  </a:lnTo>
                  <a:lnTo>
                    <a:pt x="248889" y="248890"/>
                  </a:lnTo>
                  <a:lnTo>
                    <a:pt x="0" y="248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-2490462">
              <a:off x="1052557" y="74314"/>
              <a:ext cx="169896" cy="10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"/>
                </a:lnSpc>
              </a:pPr>
              <a:r>
                <a:rPr lang="en-US" sz="44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10484113">
              <a:off x="10894" y="1623697"/>
              <a:ext cx="248889" cy="248889"/>
            </a:xfrm>
            <a:custGeom>
              <a:avLst/>
              <a:gdLst/>
              <a:ahLst/>
              <a:cxnLst/>
              <a:rect r="r" b="b" t="t" l="l"/>
              <a:pathLst>
                <a:path h="248889" w="248889">
                  <a:moveTo>
                    <a:pt x="0" y="0"/>
                  </a:moveTo>
                  <a:lnTo>
                    <a:pt x="248889" y="0"/>
                  </a:lnTo>
                  <a:lnTo>
                    <a:pt x="248889" y="248890"/>
                  </a:lnTo>
                  <a:lnTo>
                    <a:pt x="0" y="248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2370714">
              <a:off x="53301" y="1690839"/>
              <a:ext cx="169896" cy="10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"/>
                </a:lnSpc>
              </a:pPr>
              <a:r>
                <a:rPr lang="en-US" sz="44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9414739">
              <a:off x="1019596" y="822102"/>
              <a:ext cx="131751" cy="131751"/>
            </a:xfrm>
            <a:custGeom>
              <a:avLst/>
              <a:gdLst/>
              <a:ahLst/>
              <a:cxnLst/>
              <a:rect r="r" b="b" t="t" l="l"/>
              <a:pathLst>
                <a:path h="131751" w="131751">
                  <a:moveTo>
                    <a:pt x="0" y="0"/>
                  </a:moveTo>
                  <a:lnTo>
                    <a:pt x="131752" y="0"/>
                  </a:lnTo>
                  <a:lnTo>
                    <a:pt x="131752" y="131751"/>
                  </a:lnTo>
                  <a:lnTo>
                    <a:pt x="0" y="131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1301339">
              <a:off x="1042227" y="852937"/>
              <a:ext cx="89936" cy="6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"/>
                </a:lnSpc>
              </a:pPr>
              <a:r>
                <a:rPr lang="en-US" sz="232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-2700000">
              <a:off x="1796162" y="1137960"/>
              <a:ext cx="148078" cy="148078"/>
            </a:xfrm>
            <a:custGeom>
              <a:avLst/>
              <a:gdLst/>
              <a:ahLst/>
              <a:cxnLst/>
              <a:rect r="r" b="b" t="t" l="l"/>
              <a:pathLst>
                <a:path h="148078" w="148078">
                  <a:moveTo>
                    <a:pt x="0" y="0"/>
                  </a:moveTo>
                  <a:lnTo>
                    <a:pt x="148077" y="0"/>
                  </a:lnTo>
                  <a:lnTo>
                    <a:pt x="148077" y="148077"/>
                  </a:lnTo>
                  <a:lnTo>
                    <a:pt x="0" y="148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819660" y="1182728"/>
              <a:ext cx="101080" cy="5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"/>
                </a:lnSpc>
              </a:pPr>
              <a:r>
                <a:rPr lang="en-US" sz="261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10484113">
              <a:off x="767914" y="1561913"/>
              <a:ext cx="248889" cy="248889"/>
            </a:xfrm>
            <a:custGeom>
              <a:avLst/>
              <a:gdLst/>
              <a:ahLst/>
              <a:cxnLst/>
              <a:rect r="r" b="b" t="t" l="l"/>
              <a:pathLst>
                <a:path h="248889" w="248889">
                  <a:moveTo>
                    <a:pt x="0" y="0"/>
                  </a:moveTo>
                  <a:lnTo>
                    <a:pt x="248889" y="0"/>
                  </a:lnTo>
                  <a:lnTo>
                    <a:pt x="248889" y="248889"/>
                  </a:lnTo>
                  <a:lnTo>
                    <a:pt x="0" y="248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2370714">
              <a:off x="810320" y="1629055"/>
              <a:ext cx="169896" cy="107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"/>
                </a:lnSpc>
              </a:pPr>
              <a:r>
                <a:rPr lang="en-US" sz="440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-2700000">
              <a:off x="1264210" y="2298791"/>
              <a:ext cx="222065" cy="222065"/>
            </a:xfrm>
            <a:custGeom>
              <a:avLst/>
              <a:gdLst/>
              <a:ahLst/>
              <a:cxnLst/>
              <a:rect r="r" b="b" t="t" l="l"/>
              <a:pathLst>
                <a:path h="222065" w="222065">
                  <a:moveTo>
                    <a:pt x="0" y="0"/>
                  </a:moveTo>
                  <a:lnTo>
                    <a:pt x="222065" y="0"/>
                  </a:lnTo>
                  <a:lnTo>
                    <a:pt x="222065" y="222065"/>
                  </a:lnTo>
                  <a:lnTo>
                    <a:pt x="0" y="222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299449" y="2365928"/>
              <a:ext cx="151586" cy="8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9"/>
                </a:lnSpc>
              </a:pPr>
              <a:r>
                <a:rPr lang="en-US" sz="392" b="true">
                  <a:solidFill>
                    <a:srgbClr val="000000">
                      <a:alpha val="0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DOG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046612" y="2794651"/>
            <a:ext cx="2563695" cy="2528444"/>
          </a:xfrm>
          <a:custGeom>
            <a:avLst/>
            <a:gdLst/>
            <a:ahLst/>
            <a:cxnLst/>
            <a:rect r="r" b="b" t="t" l="l"/>
            <a:pathLst>
              <a:path h="2528444" w="2563695">
                <a:moveTo>
                  <a:pt x="0" y="0"/>
                </a:moveTo>
                <a:lnTo>
                  <a:pt x="2563695" y="0"/>
                </a:lnTo>
                <a:lnTo>
                  <a:pt x="2563695" y="2528444"/>
                </a:lnTo>
                <a:lnTo>
                  <a:pt x="0" y="25284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1104900"/>
            <a:ext cx="8115300" cy="97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Supervised Learning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1768" y="2528457"/>
            <a:ext cx="500494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Uses labeled dataset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434603"/>
            <a:ext cx="5648771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Model learns from 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1768" y="4340749"/>
            <a:ext cx="5737335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Model can predict label for unseen data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154622" y="2998813"/>
            <a:ext cx="9907226" cy="2120119"/>
            <a:chOff x="0" y="0"/>
            <a:chExt cx="13209634" cy="282682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652505" cy="2826825"/>
            </a:xfrm>
            <a:custGeom>
              <a:avLst/>
              <a:gdLst/>
              <a:ahLst/>
              <a:cxnLst/>
              <a:rect r="r" b="b" t="t" l="l"/>
              <a:pathLst>
                <a:path h="2826825" w="2652505">
                  <a:moveTo>
                    <a:pt x="0" y="0"/>
                  </a:moveTo>
                  <a:lnTo>
                    <a:pt x="2652505" y="0"/>
                  </a:lnTo>
                  <a:lnTo>
                    <a:pt x="2652505" y="2826825"/>
                  </a:lnTo>
                  <a:lnTo>
                    <a:pt x="0" y="2826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970424" y="749296"/>
              <a:ext cx="1900977" cy="1368703"/>
            </a:xfrm>
            <a:custGeom>
              <a:avLst/>
              <a:gdLst/>
              <a:ahLst/>
              <a:cxnLst/>
              <a:rect r="r" b="b" t="t" l="l"/>
              <a:pathLst>
                <a:path h="1368703" w="1900977">
                  <a:moveTo>
                    <a:pt x="0" y="0"/>
                  </a:moveTo>
                  <a:lnTo>
                    <a:pt x="1900977" y="0"/>
                  </a:lnTo>
                  <a:lnTo>
                    <a:pt x="1900977" y="1368703"/>
                  </a:lnTo>
                  <a:lnTo>
                    <a:pt x="0" y="136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9090180" y="749296"/>
              <a:ext cx="1900977" cy="1368703"/>
            </a:xfrm>
            <a:custGeom>
              <a:avLst/>
              <a:gdLst/>
              <a:ahLst/>
              <a:cxnLst/>
              <a:rect r="r" b="b" t="t" l="l"/>
              <a:pathLst>
                <a:path h="1368703" w="1900977">
                  <a:moveTo>
                    <a:pt x="0" y="0"/>
                  </a:moveTo>
                  <a:lnTo>
                    <a:pt x="1900977" y="0"/>
                  </a:lnTo>
                  <a:lnTo>
                    <a:pt x="1900977" y="1368703"/>
                  </a:lnTo>
                  <a:lnTo>
                    <a:pt x="0" y="136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1308657" y="837044"/>
              <a:ext cx="1900977" cy="1067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59"/>
                </a:lnSpc>
              </a:pPr>
              <a:r>
                <a:rPr lang="en-US" sz="4399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CAT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Supervised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learns from ‘known’ data (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labelled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215889"/>
            <a:ext cx="15590520" cy="6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Makes predictions on unseen data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14280" y="4162359"/>
            <a:ext cx="4059439" cy="1592552"/>
            <a:chOff x="0" y="0"/>
            <a:chExt cx="5412586" cy="2123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366" y="12700"/>
              <a:ext cx="5377898" cy="2098040"/>
            </a:xfrm>
            <a:custGeom>
              <a:avLst/>
              <a:gdLst/>
              <a:ahLst/>
              <a:cxnLst/>
              <a:rect r="r" b="b" t="t" l="l"/>
              <a:pathLst>
                <a:path h="2098040" w="5377898">
                  <a:moveTo>
                    <a:pt x="0" y="0"/>
                  </a:moveTo>
                  <a:lnTo>
                    <a:pt x="5377898" y="0"/>
                  </a:lnTo>
                  <a:lnTo>
                    <a:pt x="5377898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12618" cy="2123440"/>
            </a:xfrm>
            <a:custGeom>
              <a:avLst/>
              <a:gdLst/>
              <a:ahLst/>
              <a:cxnLst/>
              <a:rect r="r" b="b" t="t" l="l"/>
              <a:pathLst>
                <a:path h="2123440" w="5412618">
                  <a:moveTo>
                    <a:pt x="17366" y="0"/>
                  </a:moveTo>
                  <a:lnTo>
                    <a:pt x="5395264" y="0"/>
                  </a:lnTo>
                  <a:cubicBezTo>
                    <a:pt x="5404815" y="0"/>
                    <a:pt x="5412618" y="5715"/>
                    <a:pt x="5412618" y="12700"/>
                  </a:cubicBezTo>
                  <a:lnTo>
                    <a:pt x="5412618" y="2110740"/>
                  </a:lnTo>
                  <a:cubicBezTo>
                    <a:pt x="5412618" y="2117725"/>
                    <a:pt x="5404815" y="2123440"/>
                    <a:pt x="5395264" y="2123440"/>
                  </a:cubicBezTo>
                  <a:lnTo>
                    <a:pt x="17366" y="2123440"/>
                  </a:lnTo>
                  <a:cubicBezTo>
                    <a:pt x="78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7815" y="0"/>
                    <a:pt x="17366" y="0"/>
                  </a:cubicBezTo>
                  <a:moveTo>
                    <a:pt x="17366" y="25400"/>
                  </a:moveTo>
                  <a:lnTo>
                    <a:pt x="17366" y="12700"/>
                  </a:lnTo>
                  <a:lnTo>
                    <a:pt x="34732" y="12700"/>
                  </a:lnTo>
                  <a:lnTo>
                    <a:pt x="34732" y="2110740"/>
                  </a:lnTo>
                  <a:lnTo>
                    <a:pt x="17366" y="2110740"/>
                  </a:lnTo>
                  <a:lnTo>
                    <a:pt x="17366" y="2098040"/>
                  </a:lnTo>
                  <a:lnTo>
                    <a:pt x="5395264" y="2098040"/>
                  </a:lnTo>
                  <a:lnTo>
                    <a:pt x="5395264" y="2110740"/>
                  </a:lnTo>
                  <a:lnTo>
                    <a:pt x="5377898" y="2110740"/>
                  </a:lnTo>
                  <a:lnTo>
                    <a:pt x="5377898" y="12700"/>
                  </a:lnTo>
                  <a:lnTo>
                    <a:pt x="5395264" y="12700"/>
                  </a:lnTo>
                  <a:lnTo>
                    <a:pt x="5395264" y="25400"/>
                  </a:lnTo>
                  <a:lnTo>
                    <a:pt x="17366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412586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Supervised Learning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5781368" y="5745414"/>
            <a:ext cx="3362632" cy="1520592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9144000" y="5745414"/>
            <a:ext cx="3362636" cy="1520590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6462182" y="6027083"/>
            <a:ext cx="2001005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Continuous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297004" y="7266006"/>
            <a:ext cx="2968728" cy="1592552"/>
            <a:chOff x="0" y="0"/>
            <a:chExt cx="3958304" cy="21234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Regression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22271" y="7266004"/>
            <a:ext cx="2968728" cy="1592552"/>
            <a:chOff x="0" y="0"/>
            <a:chExt cx="3958304" cy="21234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Classification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31557" y="6027083"/>
            <a:ext cx="178751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Categorical</a:t>
            </a:r>
          </a:p>
        </p:txBody>
      </p:sp>
    </p:spTree>
  </p:cSld>
  <p:clrMapOvr>
    <a:masterClrMapping/>
  </p:clrMapOvr>
  <p:transition spd="med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DAG2t5ytgew</dc:identifier>
  <dcterms:modified xsi:type="dcterms:W3CDTF">2011-08-01T06:04:30Z</dcterms:modified>
  <cp:revision>1</cp:revision>
  <dc:title>PMLF-S4V2-Regression</dc:title>
</cp:coreProperties>
</file>